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E_D7A51007.xml" ContentType="application/vnd.ms-powerpoint.comments+xml"/>
  <Override PartName="/ppt/notesSlides/notesSlide2.xml" ContentType="application/vnd.openxmlformats-officedocument.presentationml.notesSlide+xml"/>
  <Override PartName="/ppt/comments/modernComment_10B_1DEE8344.xml" ContentType="application/vnd.ms-powerpoint.comments+xml"/>
  <Override PartName="/ppt/comments/modernComment_104_F39AD8AA.xml" ContentType="application/vnd.ms-powerpoint.comments+xml"/>
  <Override PartName="/ppt/comments/modernComment_110_85DDE205.xml" ContentType="application/vnd.ms-powerpoint.comments+xml"/>
  <Override PartName="/ppt/comments/modernComment_12B_78AA17F4.xml" ContentType="application/vnd.ms-powerpoint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notesMasterIdLst>
    <p:notesMasterId r:id="rId23"/>
  </p:notesMasterIdLst>
  <p:sldIdLst>
    <p:sldId id="287" r:id="rId5"/>
    <p:sldId id="292" r:id="rId6"/>
    <p:sldId id="270" r:id="rId7"/>
    <p:sldId id="285" r:id="rId8"/>
    <p:sldId id="274" r:id="rId9"/>
    <p:sldId id="300" r:id="rId10"/>
    <p:sldId id="267" r:id="rId11"/>
    <p:sldId id="260" r:id="rId12"/>
    <p:sldId id="268" r:id="rId13"/>
    <p:sldId id="295" r:id="rId14"/>
    <p:sldId id="271" r:id="rId15"/>
    <p:sldId id="296" r:id="rId16"/>
    <p:sldId id="272" r:id="rId17"/>
    <p:sldId id="273" r:id="rId18"/>
    <p:sldId id="259" r:id="rId19"/>
    <p:sldId id="298" r:id="rId20"/>
    <p:sldId id="299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DCE40E-7E32-0FF7-7796-BADF055E2E1D}" name="Marta Drake" initials="MD" userId="S::mdrake@aacte.org::d3151ea6-f594-4286-a567-0681eaa94dc1" providerId="AD"/>
  <p188:author id="{D8C69936-9870-16EC-AB64-21E8DD89B27A}" name="Jacqueline King" initials="JK" userId="S::jking@aacte.org::ea4f4db8-9492-4dbb-8a3b-13c84c359c77" providerId="AD"/>
  <p188:author id="{F6C0F240-7E44-9E73-1767-308188280673}" name="Michael Rose" initials="MR" userId="S::mrose@aacte.org::e3e57cb9-31c3-4e0e-9715-1a2b6d50aeaa" providerId="AD"/>
  <p188:author id="{AFEC80F0-B13D-F746-9EE3-11884F9A2F12}" name="Brooke Evans" initials="BE" userId="S::bevans@aacte.org::a1b88429-708d-4651-865c-d1cd356c85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43F"/>
    <a:srgbClr val="F7EDC9"/>
    <a:srgbClr val="F6EAC0"/>
    <a:srgbClr val="FE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F385E-354C-0EAC-1441-0DCDAE1121DB}" v="7" dt="2023-05-03T18:43:21.603"/>
    <p1510:client id="{8D68B91E-D0BF-795D-3C68-83F7F9D7EA28}" v="4" dt="2023-05-03T18:48:19.443"/>
    <p1510:client id="{A95BF78F-1078-4AED-B043-29F02A5979C7}" v="62" dt="2023-05-03T18:34:0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nara Moore" userId="S::tmoore@aacte.org::68c6ecea-0612-4511-8925-534c69a0af5a" providerId="AD" clId="Web-{8D68B91E-D0BF-795D-3C68-83F7F9D7EA28}"/>
    <pc:docChg chg="modSld">
      <pc:chgData name="Tunara Moore" userId="S::tmoore@aacte.org::68c6ecea-0612-4511-8925-534c69a0af5a" providerId="AD" clId="Web-{8D68B91E-D0BF-795D-3C68-83F7F9D7EA28}" dt="2023-05-03T18:48:19.443" v="3" actId="20577"/>
      <pc:docMkLst>
        <pc:docMk/>
      </pc:docMkLst>
      <pc:sldChg chg="modSp">
        <pc:chgData name="Tunara Moore" userId="S::tmoore@aacte.org::68c6ecea-0612-4511-8925-534c69a0af5a" providerId="AD" clId="Web-{8D68B91E-D0BF-795D-3C68-83F7F9D7EA28}" dt="2023-05-03T18:48:19.443" v="3" actId="20577"/>
        <pc:sldMkLst>
          <pc:docMk/>
          <pc:sldMk cId="1129943690" sldId="294"/>
        </pc:sldMkLst>
        <pc:spChg chg="mod">
          <ac:chgData name="Tunara Moore" userId="S::tmoore@aacte.org::68c6ecea-0612-4511-8925-534c69a0af5a" providerId="AD" clId="Web-{8D68B91E-D0BF-795D-3C68-83F7F9D7EA28}" dt="2023-05-03T18:48:19.443" v="3" actId="20577"/>
          <ac:spMkLst>
            <pc:docMk/>
            <pc:sldMk cId="1129943690" sldId="294"/>
            <ac:spMk id="8" creationId="{D764B1DF-FC88-4C6A-ACAA-396C03813CFD}"/>
          </ac:spMkLst>
        </pc:spChg>
      </pc:sldChg>
    </pc:docChg>
  </pc:docChgLst>
  <pc:docChgLst>
    <pc:chgData name="Tunara Moore" userId="S::tmoore@aacte.org::68c6ecea-0612-4511-8925-534c69a0af5a" providerId="AD" clId="Web-{8B1F385E-354C-0EAC-1441-0DCDAE1121DB}"/>
    <pc:docChg chg="modSld">
      <pc:chgData name="Tunara Moore" userId="S::tmoore@aacte.org::68c6ecea-0612-4511-8925-534c69a0af5a" providerId="AD" clId="Web-{8B1F385E-354C-0EAC-1441-0DCDAE1121DB}" dt="2023-05-03T18:43:21.603" v="5" actId="20577"/>
      <pc:docMkLst>
        <pc:docMk/>
      </pc:docMkLst>
      <pc:sldChg chg="modSp">
        <pc:chgData name="Tunara Moore" userId="S::tmoore@aacte.org::68c6ecea-0612-4511-8925-534c69a0af5a" providerId="AD" clId="Web-{8B1F385E-354C-0EAC-1441-0DCDAE1121DB}" dt="2023-05-03T18:43:21.603" v="5" actId="20577"/>
        <pc:sldMkLst>
          <pc:docMk/>
          <pc:sldMk cId="1129943690" sldId="294"/>
        </pc:sldMkLst>
        <pc:spChg chg="mod">
          <ac:chgData name="Tunara Moore" userId="S::tmoore@aacte.org::68c6ecea-0612-4511-8925-534c69a0af5a" providerId="AD" clId="Web-{8B1F385E-354C-0EAC-1441-0DCDAE1121DB}" dt="2023-05-03T18:43:21.603" v="5" actId="20577"/>
          <ac:spMkLst>
            <pc:docMk/>
            <pc:sldMk cId="1129943690" sldId="294"/>
            <ac:spMk id="8" creationId="{D764B1DF-FC88-4C6A-ACAA-396C03813CFD}"/>
          </ac:spMkLst>
        </pc:spChg>
      </pc:sldChg>
    </pc:docChg>
  </pc:docChgLst>
  <pc:docChgLst>
    <pc:chgData name="Tunara Moore" userId="68c6ecea-0612-4511-8925-534c69a0af5a" providerId="ADAL" clId="{A95BF78F-1078-4AED-B043-29F02A5979C7}"/>
    <pc:docChg chg="custSel modSld">
      <pc:chgData name="Tunara Moore" userId="68c6ecea-0612-4511-8925-534c69a0af5a" providerId="ADAL" clId="{A95BF78F-1078-4AED-B043-29F02A5979C7}" dt="2023-05-03T18:34:06.927" v="57"/>
      <pc:docMkLst>
        <pc:docMk/>
      </pc:docMkLst>
      <pc:sldChg chg="modSp mod">
        <pc:chgData name="Tunara Moore" userId="68c6ecea-0612-4511-8925-534c69a0af5a" providerId="ADAL" clId="{A95BF78F-1078-4AED-B043-29F02A5979C7}" dt="2023-05-03T18:34:06.927" v="57"/>
        <pc:sldMkLst>
          <pc:docMk/>
          <pc:sldMk cId="1129943690" sldId="294"/>
        </pc:sldMkLst>
        <pc:spChg chg="mod">
          <ac:chgData name="Tunara Moore" userId="68c6ecea-0612-4511-8925-534c69a0af5a" providerId="ADAL" clId="{A95BF78F-1078-4AED-B043-29F02A5979C7}" dt="2023-05-03T18:33:23.222" v="56" actId="20577"/>
          <ac:spMkLst>
            <pc:docMk/>
            <pc:sldMk cId="1129943690" sldId="294"/>
            <ac:spMk id="8" creationId="{D764B1DF-FC88-4C6A-ACAA-396C03813CFD}"/>
          </ac:spMkLst>
        </pc:spChg>
        <pc:picChg chg="mod">
          <ac:chgData name="Tunara Moore" userId="68c6ecea-0612-4511-8925-534c69a0af5a" providerId="ADAL" clId="{A95BF78F-1078-4AED-B043-29F02A5979C7}" dt="2023-05-03T18:34:06.927" v="57"/>
          <ac:picMkLst>
            <pc:docMk/>
            <pc:sldMk cId="1129943690" sldId="294"/>
            <ac:picMk id="2" creationId="{FE566786-2C41-7B20-FC0F-0058AAC283EB}"/>
          </ac:picMkLst>
        </pc:picChg>
      </pc:sldChg>
    </pc:docChg>
  </pc:docChgLst>
</pc:chgInfo>
</file>

<file path=ppt/comments/modernComment_104_F39AD8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E2D6F3-286D-43A9-BEDF-19C17AB875D2}" authorId="{7ADCE40E-7E32-0FF7-7796-BADF055E2E1D}" status="resolved" created="2023-04-17T14:42:30.54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87011498" sldId="260"/>
      <ac:spMk id="3" creationId="{AC52159B-29A2-CFA5-41C9-2EDA53B851D2}"/>
      <ac:txMk cp="140" len="73">
        <ac:context len="330" hash="3536227547"/>
      </ac:txMk>
    </ac:txMkLst>
    <p188:pos x="2590800" y="3012830"/>
    <p188:txBody>
      <a:bodyPr/>
      <a:lstStyle/>
      <a:p>
        <a:r>
          <a:rPr lang="en-US"/>
          <a:t>see note in script about how to alert campus leadership.</a:t>
        </a:r>
      </a:p>
    </p188:txBody>
  </p188:cm>
  <p188:cm id="{200DCE82-8EBF-49E4-8279-51372B28A813}" authorId="{7ADCE40E-7E32-0FF7-7796-BADF055E2E1D}" status="resolved" created="2023-04-17T14:42:49.93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87011498" sldId="260"/>
      <ac:spMk id="3" creationId="{AC52159B-29A2-CFA5-41C9-2EDA53B851D2}"/>
    </ac:deMkLst>
    <p188:txBody>
      <a:bodyPr/>
      <a:lstStyle/>
      <a:p>
        <a:r>
          <a:rPr lang="en-US"/>
          <a:t>how long should they expect meetings to last?</a:t>
        </a:r>
      </a:p>
    </p188:txBody>
  </p188:cm>
</p188:cmLst>
</file>

<file path=ppt/comments/modernComment_10B_1DEE83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5860FD-2E8E-4D9B-A5B8-3FB3E63448DA}" authorId="{D8C69936-9870-16EC-AB64-21E8DD89B27A}" created="2023-04-18T12:55:05.630">
    <pc:sldMkLst xmlns:pc="http://schemas.microsoft.com/office/powerpoint/2013/main/command">
      <pc:docMk/>
      <pc:sldMk cId="502170436" sldId="267"/>
    </pc:sldMkLst>
    <p188:replyLst>
      <p188:reply id="{99C63AC0-1C0B-474F-ABD5-CD1F18799D19}" authorId="{AFEC80F0-B13D-F746-9EE3-11884F9A2F12}" created="2023-04-18T17:11:12.499">
        <p188:txBody>
          <a:bodyPr/>
          <a:lstStyle/>
          <a:p>
            <a:r>
              <a:rPr lang="en-US"/>
              <a:t>It was inserted as slide 6 (not me)</a:t>
            </a:r>
          </a:p>
        </p188:txBody>
      </p188:reply>
    </p188:replyLst>
    <p188:txBody>
      <a:bodyPr/>
      <a:lstStyle/>
      <a:p>
        <a:r>
          <a:rPr lang="en-US"/>
          <a:t>Let's add a slide with a screenshot of the connect360 Library</a:t>
        </a:r>
      </a:p>
    </p188:txBody>
  </p188:cm>
</p188:cmLst>
</file>

<file path=ppt/comments/modernComment_10E_D7A510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66EF32-5644-4C1A-AE16-A6ADDAE70B50}" authorId="{D8C69936-9870-16EC-AB64-21E8DD89B27A}" created="2023-04-16T16:09:32.9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17918983" sldId="270"/>
      <ac:spMk id="2" creationId="{F5E6ECFE-4587-9053-82C7-28BBAE66C852}"/>
    </ac:deMkLst>
    <p188:replyLst>
      <p188:reply id="{2560C437-BB07-4583-B866-811258455D21}" authorId="{AFEC80F0-B13D-F746-9EE3-11884F9A2F12}" created="2023-04-18T17:09:40.555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Make font colors consistent throughout.  Orange is more typical for AACTE</a:t>
        </a:r>
      </a:p>
    </p188:txBody>
  </p188:cm>
  <p188:cm id="{BBDF9D35-AA77-45AA-94DF-B7A067A6CBBB}" authorId="{7ADCE40E-7E32-0FF7-7796-BADF055E2E1D}" created="2023-04-17T14:45:54.3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17918983" sldId="270"/>
      <ac:spMk id="3" creationId="{AC52159B-29A2-CFA5-41C9-2EDA53B851D2}"/>
    </ac:deMkLst>
    <p188:replyLst>
      <p188:reply id="{CE16E395-538E-4A04-928D-B35A57273B63}" authorId="{D8C69936-9870-16EC-AB64-21E8DD89B27A}" created="2023-04-18T13:31:47.357">
        <p188:txBody>
          <a:bodyPr/>
          <a:lstStyle/>
          <a:p>
            <a:r>
              <a:rPr lang="en-US"/>
              <a:t>I added this information to the script</a:t>
            </a:r>
          </a:p>
        </p188:txBody>
      </p188:reply>
    </p188:replyLst>
    <p188:txBody>
      <a:bodyPr/>
      <a:lstStyle/>
      <a:p>
        <a:r>
          <a:rPr lang="en-US"/>
          <a:t>Explain that Sun-Tues are at the hotel in Arlington, remind them to book their hotel.</a:t>
        </a:r>
      </a:p>
    </p188:txBody>
  </p188:cm>
</p188:cmLst>
</file>

<file path=ppt/comments/modernComment_110_85DDE2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336781-32E8-46F8-8417-7CC3FB310018}" authorId="{7ADCE40E-7E32-0FF7-7796-BADF055E2E1D}" created="2023-04-17T14:43:42.986">
    <pc:sldMkLst xmlns:pc="http://schemas.microsoft.com/office/powerpoint/2013/main/command">
      <pc:docMk/>
      <pc:sldMk cId="2245911045" sldId="272"/>
    </pc:sldMkLst>
    <p188:replyLst>
      <p188:reply id="{B43D691C-27B8-42A7-A008-9E1A1230D48D}" authorId="{AFEC80F0-B13D-F746-9EE3-11884F9A2F12}" created="2023-04-18T17:13:07.841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reformat so text is not overlapping the footer.</a:t>
        </a:r>
      </a:p>
    </p188:txBody>
  </p188:cm>
</p188:cmLst>
</file>

<file path=ppt/comments/modernComment_12B_78AA17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89F826-73EB-4E24-A3DD-325626C18D8F}" authorId="{7ADCE40E-7E32-0FF7-7796-BADF055E2E1D}" created="2023-04-17T14:44:31.1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4413172" sldId="299"/>
      <ac:spMk id="3" creationId="{AC52159B-29A2-CFA5-41C9-2EDA53B851D2}"/>
    </ac:deMkLst>
    <p188:replyLst>
      <p188:reply id="{2EF1D68B-0927-4233-AB4D-DE1C4593FE47}" authorId="{AFEC80F0-B13D-F746-9EE3-11884F9A2F12}" created="2023-04-18T17:13:18.977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reformat so text on in footer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14FB-3128-4B06-8AEB-ECAA6EB36C7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24D3-81DC-4DD7-9B0C-36E2AB2A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Connect360 – same AACTE log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24D3-81DC-4DD7-9B0C-36E2AB2A80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21" y="2369128"/>
            <a:ext cx="3247157" cy="166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5650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www.aacte.org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5"/>
          <a:stretch/>
        </p:blipFill>
        <p:spPr>
          <a:xfrm>
            <a:off x="3837289" y="716871"/>
            <a:ext cx="4517422" cy="13621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048000"/>
            <a:ext cx="11538198" cy="912769"/>
          </a:xfrm>
          <a:noFill/>
          <a:effectLst>
            <a:outerShdw blurRad="50800" dist="12700" dir="5400000" algn="ctr" rotWithShape="0">
              <a:schemeClr val="tx1">
                <a:alpha val="15000"/>
              </a:schemeClr>
            </a:outerShdw>
          </a:effectLst>
        </p:spPr>
        <p:txBody>
          <a:bodyPr>
            <a:normAutofit/>
          </a:bodyPr>
          <a:lstStyle>
            <a:lvl1pPr>
              <a:defRPr sz="4400" b="1" spc="-150" baseline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92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21" y="2369128"/>
            <a:ext cx="3247157" cy="166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5650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www.aacte.org</a:t>
            </a:r>
          </a:p>
        </p:txBody>
      </p:sp>
    </p:spTree>
    <p:extLst>
      <p:ext uri="{BB962C8B-B14F-4D97-AF65-F5344CB8AC3E}">
        <p14:creationId xmlns:p14="http://schemas.microsoft.com/office/powerpoint/2010/main" val="15544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9052657" y="6440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53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2" y="133715"/>
            <a:ext cx="11412517" cy="780685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effectLst/>
                <a:latin typeface="HelveticaNeueLT Std" panose="020B0604020202020204" pitchFamily="34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023037"/>
            <a:ext cx="11404599" cy="5113538"/>
          </a:xfrm>
        </p:spPr>
        <p:txBody>
          <a:bodyPr/>
          <a:lstStyle>
            <a:lvl1pPr>
              <a:defRPr>
                <a:latin typeface="HelveticaNeueLT Std" panose="020B0604020202020204" pitchFamily="34" charset="0"/>
              </a:defRPr>
            </a:lvl1pPr>
            <a:lvl2pPr>
              <a:defRPr>
                <a:latin typeface="HelveticaNeueLT Std" panose="020B0604020202020204" pitchFamily="34" charset="0"/>
              </a:defRPr>
            </a:lvl2pPr>
            <a:lvl3pPr>
              <a:defRPr>
                <a:latin typeface="HelveticaNeueLT Std" panose="020B0604020202020204" pitchFamily="34" charset="0"/>
              </a:defRPr>
            </a:lvl3pPr>
            <a:lvl4pPr>
              <a:defRPr>
                <a:latin typeface="HelveticaNeueLT Std" panose="020B0604020202020204" pitchFamily="34" charset="0"/>
              </a:defRPr>
            </a:lvl4pPr>
            <a:lvl5pPr>
              <a:defRPr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6625" y="6248403"/>
            <a:ext cx="2844800" cy="365125"/>
          </a:xfrm>
        </p:spPr>
        <p:txBody>
          <a:bodyPr/>
          <a:lstStyle/>
          <a:p>
            <a:fld id="{5320EAAE-4C15-40C6-9FDD-0A0C4B15429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3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3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3"/>
          <a:stretch/>
        </p:blipFill>
        <p:spPr>
          <a:xfrm>
            <a:off x="8534400" y="4904870"/>
            <a:ext cx="3237346" cy="1033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65650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www.aacte.org</a:t>
            </a:r>
          </a:p>
        </p:txBody>
      </p:sp>
    </p:spTree>
    <p:extLst>
      <p:ext uri="{BB962C8B-B14F-4D97-AF65-F5344CB8AC3E}">
        <p14:creationId xmlns:p14="http://schemas.microsoft.com/office/powerpoint/2010/main" val="13147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tile tx="0" ty="1270000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73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3"/>
            <a:ext cx="1173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EAAE-4C15-40C6-9FDD-0A0C4B15429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9A04-50FE-4FEE-8A9B-BD093DFD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8" r:id="rId3"/>
    <p:sldLayoutId id="2147483777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>
              <a:lumMod val="75000"/>
            </a:schemeClr>
          </a:solidFill>
          <a:effectLst/>
          <a:latin typeface="HelveticaNeueLT Std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gov/senators/index.htm" TargetMode="External"/><Relationship Id="rId2" Type="http://schemas.microsoft.com/office/2018/10/relationships/comments" Target="../comments/modernComment_110_85DDE20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microsoft.com/office/2018/10/relationships/comments" Target="../comments/modernComment_12B_78AA17F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te.org/professional-development-events/washington-wee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mailto:kbrennan@aac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microsoft.com/office/2018/10/relationships/comments" Target="../comments/modernComment_10E_D7A5100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1DEE83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microsoft.com/office/2018/10/relationships/comments" Target="../comments/modernComment_104_F39AD8AA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house.gov/representativ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484742" y="2941959"/>
            <a:ext cx="11631058" cy="266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5400" b="1">
                <a:effectLst/>
                <a:latin typeface="Helvetica Neue" panose="020B0604020202020204" charset="0"/>
                <a:ea typeface="Arial" panose="020B0604020202020204" pitchFamily="34" charset="0"/>
              </a:rPr>
            </a:br>
            <a:r>
              <a:rPr lang="en-US" b="1">
                <a:effectLst/>
                <a:latin typeface="Helvetica Neue" panose="020B0604020202020204"/>
                <a:ea typeface="Arial" panose="020B0604020202020204" pitchFamily="34" charset="0"/>
              </a:rPr>
              <a:t>Preparing for Day on the Hill: </a:t>
            </a:r>
            <a:br>
              <a:rPr lang="en-US" b="1">
                <a:effectLst/>
                <a:latin typeface="Helvetica Neue" panose="020B0604020202020204"/>
                <a:ea typeface="Arial" panose="020B0604020202020204" pitchFamily="34" charset="0"/>
              </a:rPr>
            </a:br>
            <a:r>
              <a:rPr lang="en-US" b="1">
                <a:latin typeface="Helvetica Neue" panose="020B0604020202020204"/>
                <a:ea typeface="Arial" panose="020B0604020202020204" pitchFamily="34" charset="0"/>
              </a:rPr>
              <a:t>Essential Information for Successful Visits</a:t>
            </a:r>
            <a:endParaRPr lang="en-US">
              <a:latin typeface="Helvetica Neue" panose="020B0604020202020204"/>
              <a:ea typeface="Helvetica Neue" panose="020B0604020202020204"/>
              <a:cs typeface="Helvetica Neue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10AF3-5495-8B02-E063-A833E3B3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71" y="635432"/>
            <a:ext cx="4829057" cy="184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DFD2B-0444-09F8-4E22-C213F7ABD75F}"/>
              </a:ext>
            </a:extLst>
          </p:cNvPr>
          <p:cNvPicPr/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9506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- House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F76EFB-AAF6-DB8D-2C2B-DC31C64FD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482" y="914400"/>
            <a:ext cx="11509983" cy="5853232"/>
          </a:xfr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09AB7F43-E7BB-679F-7C9F-AC781F2F4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03" y="4345704"/>
            <a:ext cx="2378581" cy="23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320511"/>
            <a:ext cx="10515600" cy="1536569"/>
          </a:xfrm>
        </p:spPr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- House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D64A89-2FEA-2E68-255F-D335495D7D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866775"/>
            <a:ext cx="11277600" cy="5991225"/>
          </a:xfrm>
        </p:spPr>
      </p:pic>
    </p:spTree>
    <p:extLst>
      <p:ext uri="{BB962C8B-B14F-4D97-AF65-F5344CB8AC3E}">
        <p14:creationId xmlns:p14="http://schemas.microsoft.com/office/powerpoint/2010/main" val="1349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320511"/>
            <a:ext cx="10515600" cy="1536569"/>
          </a:xfrm>
        </p:spPr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-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A305D-1801-E99C-3C64-D0FFCE45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9" y="850605"/>
            <a:ext cx="11406963" cy="5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– Senate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1070171"/>
            <a:ext cx="11404599" cy="51135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Schedule Meetings with Senate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https://www.senate.gov/senators/index.htm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pPr marL="457200" lvl="1" indent="0">
              <a:buNone/>
            </a:pPr>
            <a:endParaRPr lang="en-US" sz="8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Encourage designate one person to make this request</a:t>
            </a:r>
          </a:p>
          <a:p>
            <a:pPr marL="0" indent="0">
              <a:buNone/>
            </a:pPr>
            <a:endParaRPr lang="en-US" sz="8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Contact Senate Office via Preferred Method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Your Name / Contact info (constituent)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Date of Meeting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Names of other attendees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Topics to discuss</a:t>
            </a:r>
          </a:p>
          <a:p>
            <a:pPr lvl="1"/>
            <a:endParaRPr lang="en-US" sz="2000">
              <a:solidFill>
                <a:schemeClr val="accent2"/>
              </a:solidFill>
              <a:latin typeface="Helvetica Neue" panose="020B0604020202020204" charset="0"/>
            </a:endParaRPr>
          </a:p>
          <a:p>
            <a:endParaRPr lang="en-US" sz="2400">
              <a:solidFill>
                <a:schemeClr val="accent2"/>
              </a:solidFill>
              <a:latin typeface="Helvetica Neue" panose="020B0604020202020204" charset="0"/>
            </a:endParaRP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45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9731" y="133350"/>
            <a:ext cx="11412537" cy="781050"/>
          </a:xfrm>
        </p:spPr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– Senate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AF88AD-F349-A8CC-8AF8-6204741A08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3279" y="914400"/>
            <a:ext cx="10885439" cy="5783787"/>
          </a:xfrm>
        </p:spPr>
      </p:pic>
    </p:spTree>
    <p:extLst>
      <p:ext uri="{BB962C8B-B14F-4D97-AF65-F5344CB8AC3E}">
        <p14:creationId xmlns:p14="http://schemas.microsoft.com/office/powerpoint/2010/main" val="10299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1C9A0C-E1E0-CB06-8F4C-6E4DA7E275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84200"/>
            <a:ext cx="11826875" cy="5722938"/>
          </a:xfr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7C1FABBA-8E81-2A65-AFF9-E09AD3F4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04" y="3265409"/>
            <a:ext cx="3044416" cy="3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BBDB5A-2610-E2AF-4FAA-0CB74EE3A892}"/>
              </a:ext>
            </a:extLst>
          </p:cNvPr>
          <p:cNvSpPr txBox="1">
            <a:spLocks/>
          </p:cNvSpPr>
          <p:nvPr/>
        </p:nvSpPr>
        <p:spPr>
          <a:xfrm>
            <a:off x="838200" y="269432"/>
            <a:ext cx="10515600" cy="9344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effectLst/>
                <a:latin typeface="HelveticaNeueLT Std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b="1">
                <a:latin typeface="Helvetica Neue" panose="020B0604020202020204"/>
              </a:rPr>
              <a:t>Congressional Meeting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74089-B182-85CA-621B-0325E297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7" y="1116419"/>
            <a:ext cx="11049420" cy="53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 Neue" panose="020B0604020202020204"/>
                <a:cs typeface="Times New Roman"/>
              </a:rPr>
              <a:t>Policy</a:t>
            </a:r>
            <a:r>
              <a:rPr lang="en-US" b="1">
                <a:latin typeface="Helvetica Neue" panose="020B0604020202020204"/>
                <a:cs typeface="Times New Roman"/>
              </a:rPr>
              <a:t> Hill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0" y="999241"/>
            <a:ext cx="10868319" cy="51135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Legislative Priorities Overview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Pending Legislation that AACTE Supports: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EDUCATORS for America 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Teacher Quality Partnerships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Hawkins Centers for Excellence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</a:rPr>
              <a:t>Special Education Personnel Preparation Program</a:t>
            </a:r>
            <a:endParaRPr lang="en-US" sz="30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TEACH Grants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44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64B1DF-FC88-4C6A-ACAA-396C03813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01" y="2052084"/>
            <a:ext cx="11538198" cy="3880883"/>
          </a:xfrm>
        </p:spPr>
        <p:txBody>
          <a:bodyPr>
            <a:noAutofit/>
          </a:bodyPr>
          <a:lstStyle/>
          <a:p>
            <a:r>
              <a:rPr lang="en-US" sz="3800" b="0" spc="0" dirty="0">
                <a:latin typeface="Helvetica Neue" panose="020B0604020202020204"/>
                <a:cs typeface="Arial"/>
              </a:rPr>
              <a:t>We look forward to seeing you at Washington Week!</a:t>
            </a:r>
            <a:br>
              <a:rPr lang="en-US" sz="1600" b="0" spc="0" dirty="0">
                <a:latin typeface="Helvetica Neue" panose="020B0604020202020204"/>
              </a:rPr>
            </a:br>
            <a:br>
              <a:rPr lang="en-US" sz="1600" b="0" spc="0" dirty="0">
                <a:latin typeface="Helvetica Neue" panose="020B0604020202020204"/>
              </a:rPr>
            </a:br>
            <a:r>
              <a:rPr lang="en-US" sz="3800" b="0" spc="0" dirty="0">
                <a:latin typeface="Helvetica Neue" panose="020B0604020202020204"/>
                <a:cs typeface="Arial"/>
              </a:rPr>
              <a:t>More Information: </a:t>
            </a:r>
            <a:r>
              <a:rPr lang="en-US" sz="3800" b="0" spc="0" dirty="0">
                <a:latin typeface="Helvetica Neue" panose="020B0604020202020204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www.aacte.org/professional-development-events/washington-week/</a:t>
            </a:r>
            <a:br>
              <a:rPr lang="en-US" sz="1800" b="0" spc="0" dirty="0">
                <a:latin typeface="Helvetica Neue" panose="020B0604020202020204"/>
              </a:rPr>
            </a:br>
            <a:br>
              <a:rPr lang="en-US" sz="1800" b="0" spc="0" dirty="0">
                <a:latin typeface="Helvetica Neue" panose="020B0604020202020204"/>
              </a:rPr>
            </a:br>
            <a:r>
              <a:rPr lang="en-US" sz="3800" b="0" spc="0" dirty="0">
                <a:latin typeface="Helvetica Neue" panose="020B0604020202020204"/>
                <a:cs typeface="Arial"/>
              </a:rPr>
              <a:t>Questions or Challenges: Kaitlyn Brennan, </a:t>
            </a:r>
            <a:r>
              <a:rPr lang="en-US" sz="3800" b="0" spc="0" dirty="0">
                <a:latin typeface="Helvetica Neue" panose="020B0604020202020204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kbrennan@aacte.org</a:t>
            </a:r>
            <a:endParaRPr lang="en-US"/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E566786-2C41-7B20-FC0F-0058AAC283EB}"/>
              </a:ext>
            </a:extLst>
          </p:cNvPr>
          <p:cNvPicPr/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299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E3B6-548A-382A-8CED-5F08732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2" y="133715"/>
            <a:ext cx="11412517" cy="1078959"/>
          </a:xfrm>
        </p:spPr>
        <p:txBody>
          <a:bodyPr>
            <a:normAutofit/>
          </a:bodyPr>
          <a:lstStyle/>
          <a:p>
            <a:r>
              <a:rPr lang="en-US" sz="4400">
                <a:latin typeface="Helvetica Neue" panose="020B0604020202020204"/>
                <a:cs typeface="Times New Roman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E671-CFE9-329B-2064-2CC8BA7B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76" y="1189227"/>
            <a:ext cx="11595102" cy="3288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romanU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Overview of Washington Week</a:t>
            </a:r>
            <a:endParaRPr lang="en-US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pPr marL="742950" indent="-742950">
              <a:buAutoNum type="romanUcPeriod"/>
            </a:pPr>
            <a:endParaRPr lang="en-US" sz="3600" b="1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marL="742950" indent="-742950">
              <a:buAutoNum type="romanU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Requesting Meetings with Members of Congress</a:t>
            </a:r>
          </a:p>
          <a:p>
            <a:pPr marL="742950" indent="-742950">
              <a:buAutoNum type="romanUcPeriod"/>
            </a:pPr>
            <a:endParaRPr lang="en-US" sz="3600" b="1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marL="742950" indent="-742950">
              <a:buAutoNum type="romanU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Public Policy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C159E-6776-0C22-4A03-9CAA29BDCEF0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335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/>
                <a:cs typeface="Times New Roman"/>
              </a:rPr>
              <a:t>Washington Week</a:t>
            </a:r>
            <a:r>
              <a:rPr lang="en-US" b="1">
                <a:latin typeface="Helvetica Neue"/>
                <a:cs typeface="Times New Roman"/>
              </a:rPr>
              <a:t> – 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335553"/>
            <a:ext cx="11404599" cy="5113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en-US" sz="3200" b="1" i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Sunday, June 4</a:t>
            </a:r>
          </a:p>
          <a:p>
            <a:pPr>
              <a:lnSpc>
                <a:spcPct val="100000"/>
              </a:lnSpc>
            </a:pPr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Welcome to Washington program and reception</a:t>
            </a:r>
          </a:p>
          <a:p>
            <a:pPr marL="0" indent="0" algn="l">
              <a:buNone/>
            </a:pPr>
            <a:endParaRPr lang="en-US" sz="1800" b="1" i="0">
              <a:solidFill>
                <a:schemeClr val="accent6">
                  <a:lumMod val="75000"/>
                </a:schemeClr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en-US" sz="3200" b="1" i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Monday, June 5</a:t>
            </a:r>
            <a:endParaRPr lang="en-US" sz="3200" b="0" i="0">
              <a:solidFill>
                <a:schemeClr val="accent6">
                  <a:lumMod val="75000"/>
                </a:schemeClr>
              </a:solidFill>
              <a:effectLst/>
              <a:latin typeface="Helvetica Neue"/>
            </a:endParaRPr>
          </a:p>
          <a:p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Keynote and plenary panels for all attendees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Dedicated</a:t>
            </a:r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 preparation time for congressional meetings</a:t>
            </a:r>
            <a:endParaRPr lang="en-US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marL="0" indent="0" algn="l">
              <a:buNone/>
            </a:pPr>
            <a:endParaRPr lang="en-US" sz="1800" b="1" i="0">
              <a:solidFill>
                <a:srgbClr val="595959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179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Helvetica Neue" panose="020B0604020202020204"/>
                <a:cs typeface="Times New Roman"/>
              </a:rPr>
              <a:t>Washington Week</a:t>
            </a:r>
            <a:r>
              <a:rPr lang="en-US" b="1">
                <a:latin typeface="Helvetica Neue" panose="020B0604020202020204"/>
                <a:cs typeface="Times New Roman"/>
              </a:rPr>
              <a:t> – What to Expect</a:t>
            </a:r>
            <a:br>
              <a:rPr lang="en-US" b="1">
                <a:latin typeface="Helvetica Neue" panose="020B0604020202020204"/>
              </a:rPr>
            </a:br>
            <a:r>
              <a:rPr lang="en-US" sz="2400" b="1">
                <a:latin typeface="Helvetica Neue" panose="020B0604020202020204"/>
                <a:cs typeface="Times New Roman"/>
              </a:rPr>
              <a:t>Continued</a:t>
            </a:r>
            <a:endParaRPr lang="en-US" sz="6600" b="1">
              <a:latin typeface="Helvetica Neue" panose="020B0604020202020204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004184"/>
            <a:ext cx="11404599" cy="5113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3200" b="1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Tuesday, June 6</a:t>
            </a:r>
            <a:endParaRPr lang="en-US" sz="3200" b="0" i="0">
              <a:solidFill>
                <a:schemeClr val="accent6">
                  <a:lumMod val="75000"/>
                </a:schemeClr>
              </a:solidFill>
              <a:effectLst/>
              <a:latin typeface="Helvetica Neue" panose="020B0604020202020204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Specialized programming for state affiliate organization leaders, Holmes Scholars, and EPP leaders and faculty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Continued preparation for congressional meetings</a:t>
            </a:r>
          </a:p>
          <a:p>
            <a:pPr algn="l">
              <a:lnSpc>
                <a:spcPct val="100000"/>
              </a:lnSpc>
              <a:buNone/>
            </a:pPr>
            <a:endParaRPr lang="en-US" sz="200" b="1" i="0">
              <a:solidFill>
                <a:schemeClr val="accent6">
                  <a:lumMod val="75000"/>
                </a:schemeClr>
              </a:solidFill>
              <a:effectLst/>
              <a:latin typeface="Helvetica Neue" panose="020B0604020202020204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3200" b="1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Wednesday, June 7</a:t>
            </a:r>
            <a:endParaRPr lang="en-US" sz="3200" b="0" i="0">
              <a:solidFill>
                <a:schemeClr val="accent6">
                  <a:lumMod val="75000"/>
                </a:schemeClr>
              </a:solidFill>
              <a:effectLst/>
              <a:latin typeface="Helvetica Neue" panose="020B0604020202020204"/>
            </a:endParaRPr>
          </a:p>
          <a:p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Day on the Hill:  Meetings with your members of Congress to advocate for support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of educator</a:t>
            </a:r>
            <a:r>
              <a:rPr lang="en-US" b="0" i="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</a:rPr>
              <a:t> preparation</a:t>
            </a:r>
          </a:p>
          <a:p>
            <a:pPr>
              <a:lnSpc>
                <a:spcPct val="100000"/>
              </a:lnSpc>
            </a:pPr>
            <a:endParaRPr lang="en-US" sz="2400"/>
          </a:p>
          <a:p>
            <a:pPr>
              <a:lnSpc>
                <a:spcPct val="100000"/>
              </a:lnSpc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C76C-99D4-8A6E-3B0E-21605FB8657E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67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8219"/>
            <a:ext cx="11412517" cy="716437"/>
          </a:xfrm>
        </p:spPr>
        <p:txBody>
          <a:bodyPr/>
          <a:lstStyle/>
          <a:p>
            <a:r>
              <a:rPr lang="en-US">
                <a:latin typeface="Helvetica Neue" panose="020B0604020202020204"/>
                <a:cs typeface="Times New Roman"/>
              </a:rPr>
              <a:t>Preparing for Day on the Hill</a:t>
            </a:r>
            <a:endParaRPr lang="en-US" b="1">
              <a:latin typeface="Helvetica Neue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2" y="1669400"/>
            <a:ext cx="11404599" cy="35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85850" indent="-742950">
              <a:spcBef>
                <a:spcPts val="1000"/>
              </a:spcBef>
              <a:buAutoNum type="arabi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Review Resources </a:t>
            </a: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on Connect360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 marL="1085850" indent="-742950">
              <a:spcBef>
                <a:spcPts val="1000"/>
              </a:spcBef>
              <a:buAutoNum type="arabi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Schedule </a:t>
            </a: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Meetings with Members of Congress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 marL="1085850" indent="-742950">
              <a:spcBef>
                <a:spcPts val="1000"/>
              </a:spcBef>
              <a:buAutoNum type="arabicPeriod"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Review </a:t>
            </a: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Advocacy Fact Sheets </a:t>
            </a:r>
          </a:p>
          <a:p>
            <a:pPr marL="457200" indent="-457200">
              <a:buAutoNum type="arabicPeriod"/>
            </a:pPr>
            <a:endParaRPr lang="en-US" sz="240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423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2FE9-AA83-CF5E-EEF9-A158B228D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463" y="133350"/>
            <a:ext cx="11412537" cy="781050"/>
          </a:xfrm>
        </p:spPr>
        <p:txBody>
          <a:bodyPr/>
          <a:lstStyle/>
          <a:p>
            <a:r>
              <a:rPr lang="en-US" b="1">
                <a:latin typeface="Helvetica Neue"/>
                <a:cs typeface="Times New Roman"/>
              </a:rPr>
              <a:t>Day on the Hill - Connect360</a:t>
            </a:r>
            <a:endParaRPr lang="en-US" b="1">
              <a:latin typeface="Helvetica Neue"/>
            </a:endParaRPr>
          </a:p>
        </p:txBody>
      </p:sp>
      <p:pic>
        <p:nvPicPr>
          <p:cNvPr id="4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95FC942-7B9E-E442-CAD1-EF0BCBB9ED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4703" y="918349"/>
            <a:ext cx="7186612" cy="5969000"/>
          </a:xfr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22B3693C-0212-C8FF-58D2-B8892F6D5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784" y="2031119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- </a:t>
            </a:r>
            <a:r>
              <a:rPr lang="en-US" sz="4400" b="1">
                <a:latin typeface="Helvetica Neue" panose="020B0604020202020204"/>
              </a:rPr>
              <a:t>Connect360 </a:t>
            </a:r>
            <a:endParaRPr lang="en-US" b="1">
              <a:latin typeface="Helvetica Neue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1013610"/>
            <a:ext cx="11404599" cy="5113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Washington Week Attendees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Representative and Senator Information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Meeting Request Templates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Hill Meeting Database 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Public Policy Fact Sheets</a:t>
            </a:r>
          </a:p>
          <a:p>
            <a:pPr marL="0" indent="0">
              <a:lnSpc>
                <a:spcPct val="150000"/>
              </a:lnSpc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021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1" y="265691"/>
            <a:ext cx="11412517" cy="78068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 Neue" panose="020B0604020202020204"/>
                <a:cs typeface="Times New Roman"/>
              </a:rPr>
              <a:t>Congressional Meetings – Must </a:t>
            </a:r>
            <a:r>
              <a:rPr lang="en-US" err="1">
                <a:latin typeface="Helvetica Neue" panose="020B0604020202020204"/>
                <a:cs typeface="Times New Roman"/>
              </a:rPr>
              <a:t>Know's</a:t>
            </a:r>
            <a:r>
              <a:rPr lang="en-US">
                <a:latin typeface="Helvetica Neue" panose="020B0604020202020204"/>
                <a:cs typeface="Times New Roman"/>
              </a:rPr>
              <a:t> and Do's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26" y="1221001"/>
            <a:ext cx="11142662" cy="42801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You are representing AACTE 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and your 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state 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affiliate organization -- NOT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 your 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institution.</a:t>
            </a:r>
            <a:endParaRPr lang="en-US" sz="2800" kern="100">
              <a:solidFill>
                <a:schemeClr val="accent6">
                  <a:lumMod val="75000"/>
                </a:schemeClr>
              </a:solidFill>
              <a:effectLst/>
              <a:latin typeface="Helvetica Neue" panose="020B0604020202020204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Alert your campus leadership about Day on the Hill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Coordinate with your colleagues when requesting meetings </a:t>
            </a:r>
            <a:endParaRPr lang="en-US" sz="2800" kern="100">
              <a:solidFill>
                <a:schemeClr val="accent6">
                  <a:lumMod val="75000"/>
                </a:schemeClr>
              </a:solidFill>
              <a:latin typeface="Helvetica Neue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Use personal contact info, especially if you work at a public institution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You may meet with staff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 and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effectLst/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 not the Member – T</a:t>
            </a:r>
            <a:r>
              <a:rPr lang="en-US" sz="2800" kern="1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ea typeface="Calibri" panose="020F0502020204030204" pitchFamily="34" charset="0"/>
                <a:cs typeface="Times New Roman"/>
              </a:rPr>
              <a:t>hat is ok!</a:t>
            </a:r>
            <a:endParaRPr lang="en-US" sz="2800" kern="100">
              <a:solidFill>
                <a:schemeClr val="accent6">
                  <a:lumMod val="75000"/>
                </a:schemeClr>
              </a:solidFill>
              <a:effectLst/>
              <a:latin typeface="Helvetica Neue" panose="020B0604020202020204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870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CFE-4587-9053-82C7-28BBAE66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Helvetica Neue" panose="020B0604020202020204"/>
              </a:rPr>
              <a:t>Day on the Hill -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159B-29A2-CFA5-41C9-2EDA53B8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079598"/>
            <a:ext cx="11404599" cy="511353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Schedule Meetings with Representative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https://www.house.gov/representatives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pPr marL="457200" lvl="1" indent="0">
              <a:buNone/>
            </a:pPr>
            <a:endParaRPr lang="en-US" sz="2800">
              <a:solidFill>
                <a:schemeClr val="accent6">
                  <a:lumMod val="75000"/>
                </a:schemeClr>
              </a:solidFill>
              <a:latin typeface="Helvetica Neue" panose="020B0604020202020204"/>
            </a:endParaRPr>
          </a:p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Contact Rep.’s Office via Preferred Method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Your Name / Contact info (constituent)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Date/time of Meeting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Names of other attendees</a:t>
            </a:r>
          </a:p>
          <a:p>
            <a:pPr lvl="1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Helvetica Neue" panose="020B0604020202020204"/>
              </a:rPr>
              <a:t>Topics to discuss</a:t>
            </a:r>
          </a:p>
          <a:p>
            <a:pPr lvl="1"/>
            <a:endParaRPr lang="en-US" sz="20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1D42-7771-517C-3156-A54A38917D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rcRect l="30761"/>
          <a:stretch/>
        </p:blipFill>
        <p:spPr>
          <a:xfrm>
            <a:off x="76200" y="4486666"/>
            <a:ext cx="4498109" cy="23785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526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AC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5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08AFA590E2D47A8A6A0B37ACB7EAF" ma:contentTypeVersion="22" ma:contentTypeDescription="Create a new document." ma:contentTypeScope="" ma:versionID="39d9e830a1d11783f994bf3d973264c5">
  <xsd:schema xmlns:xsd="http://www.w3.org/2001/XMLSchema" xmlns:xs="http://www.w3.org/2001/XMLSchema" xmlns:p="http://schemas.microsoft.com/office/2006/metadata/properties" xmlns:ns2="5783632d-e17e-430b-b60d-cacafcb3607f" xmlns:ns3="57d0460a-053e-457d-b817-ce1539ddf396" targetNamespace="http://schemas.microsoft.com/office/2006/metadata/properties" ma:root="true" ma:fieldsID="4627131e63099274e50dedf023a3eb8c" ns2:_="" ns3:_="">
    <xsd:import namespace="5783632d-e17e-430b-b60d-cacafcb3607f"/>
    <xsd:import namespace="57d0460a-053e-457d-b817-ce1539ddf3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3632d-e17e-430b-b60d-cacafcb36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69adff-4c7b-40d7-bed8-737cf43a4d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0460a-053e-457d-b817-ce1539ddf3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8d36d2-f9be-4db0-93eb-8d92930919c3}" ma:internalName="TaxCatchAll" ma:showField="CatchAllData" ma:web="57d0460a-053e-457d-b817-ce1539ddf3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d0460a-053e-457d-b817-ce1539ddf396" xsi:nil="true"/>
    <lcf76f155ced4ddcb4097134ff3c332f xmlns="5783632d-e17e-430b-b60d-cacafcb3607f">
      <Terms xmlns="http://schemas.microsoft.com/office/infopath/2007/PartnerControls"/>
    </lcf76f155ced4ddcb4097134ff3c332f>
    <SharedWithUsers xmlns="57d0460a-053e-457d-b817-ce1539ddf396">
      <UserInfo>
        <DisplayName/>
        <AccountId xsi:nil="true"/>
        <AccountType/>
      </UserInfo>
    </SharedWithUsers>
    <MediaLengthInSeconds xmlns="5783632d-e17e-430b-b60d-cacafcb360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0FC09A-46A2-4D2A-8C0F-1FA0A4D8370F}">
  <ds:schemaRefs>
    <ds:schemaRef ds:uri="5783632d-e17e-430b-b60d-cacafcb3607f"/>
    <ds:schemaRef ds:uri="57d0460a-053e-457d-b817-ce1539ddf3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45ABEC-506D-40A6-B025-F09F93B2F4C1}">
  <ds:schemaRefs>
    <ds:schemaRef ds:uri="5783632d-e17e-430b-b60d-cacafcb3607f"/>
    <ds:schemaRef ds:uri="57d0460a-053e-457d-b817-ce1539ddf3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B9C07A-9733-4D1C-907C-08B7F41155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AACTE Theme</vt:lpstr>
      <vt:lpstr> Preparing for Day on the Hill:  Essential Information for Successful Visits</vt:lpstr>
      <vt:lpstr>Agenda</vt:lpstr>
      <vt:lpstr>Washington Week – What to Expect</vt:lpstr>
      <vt:lpstr>Washington Week – What to Expect Continued</vt:lpstr>
      <vt:lpstr>Preparing for Day on the Hill</vt:lpstr>
      <vt:lpstr>Day on the Hill - Connect360</vt:lpstr>
      <vt:lpstr>Day on the Hill - Connect360 </vt:lpstr>
      <vt:lpstr>Congressional Meetings – Must Know's and Do's</vt:lpstr>
      <vt:lpstr>Day on the Hill - House</vt:lpstr>
      <vt:lpstr>Day on the Hill - House</vt:lpstr>
      <vt:lpstr>Day on the Hill - House</vt:lpstr>
      <vt:lpstr>Day on the Hill - House</vt:lpstr>
      <vt:lpstr>Day on the Hill – Senate</vt:lpstr>
      <vt:lpstr>Day on the Hill – Senate</vt:lpstr>
      <vt:lpstr>PowerPoint Presentation</vt:lpstr>
      <vt:lpstr>PowerPoint Presentation</vt:lpstr>
      <vt:lpstr>Policy Hill Fact Sheets</vt:lpstr>
      <vt:lpstr>We look forward to seeing you at Washington Week!  More Information: www.aacte.org/professional-development-events/washington-week/  Questions or Challenges: Kaitlyn Brennan, kbrennan@aacte.org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WASHINGTON WEEK</dc:title>
  <dc:creator>Ana-Maria Gutierrez</dc:creator>
  <cp:revision>9</cp:revision>
  <dcterms:created xsi:type="dcterms:W3CDTF">2022-05-11T19:55:32Z</dcterms:created>
  <dcterms:modified xsi:type="dcterms:W3CDTF">2023-05-03T18:48:22Z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0x010100CBE08AFA590E2D47A8A6A0B37ACB7EAF</vt:lpwstr>
  </property>
  <property fmtid="{D5CDD505-2E9C-101B-9397-08002B2CF9AE}" pid="3" name="Order">
    <vt:r8>818600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ColorHex">
    <vt:lpwstr/>
  </property>
  <property fmtid="{D5CDD505-2E9C-101B-9397-08002B2CF9AE}" pid="12" name="_ColorTag">
    <vt:lpwstr/>
  </property>
  <property fmtid="{D5CDD505-2E9C-101B-9397-08002B2CF9AE}" pid="13" name="_Emoji">
    <vt:lpwstr/>
  </property>
</Properties>
</file>