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1" r:id="rId3"/>
    <p:sldId id="263" r:id="rId4"/>
    <p:sldId id="409" r:id="rId5"/>
    <p:sldId id="589" r:id="rId6"/>
    <p:sldId id="584" r:id="rId7"/>
    <p:sldId id="585" r:id="rId8"/>
    <p:sldId id="586" r:id="rId9"/>
    <p:sldId id="600" r:id="rId10"/>
    <p:sldId id="551" r:id="rId11"/>
    <p:sldId id="604" r:id="rId12"/>
    <p:sldId id="607" r:id="rId13"/>
    <p:sldId id="609" r:id="rId14"/>
    <p:sldId id="608" r:id="rId15"/>
    <p:sldId id="590" r:id="rId16"/>
    <p:sldId id="591" r:id="rId17"/>
    <p:sldId id="605" r:id="rId18"/>
    <p:sldId id="555" r:id="rId19"/>
    <p:sldId id="552" r:id="rId20"/>
    <p:sldId id="563" r:id="rId21"/>
    <p:sldId id="602" r:id="rId22"/>
    <p:sldId id="603" r:id="rId23"/>
    <p:sldId id="610" r:id="rId24"/>
    <p:sldId id="611" r:id="rId25"/>
    <p:sldId id="612" r:id="rId26"/>
    <p:sldId id="565" r:id="rId27"/>
    <p:sldId id="564" r:id="rId28"/>
    <p:sldId id="613" r:id="rId29"/>
    <p:sldId id="566" r:id="rId30"/>
    <p:sldId id="595" r:id="rId31"/>
    <p:sldId id="567" r:id="rId32"/>
    <p:sldId id="598" r:id="rId33"/>
    <p:sldId id="428" r:id="rId34"/>
    <p:sldId id="388" r:id="rId35"/>
    <p:sldId id="290" r:id="rId36"/>
    <p:sldId id="487" r:id="rId37"/>
    <p:sldId id="507" r:id="rId38"/>
    <p:sldId id="289" r:id="rId39"/>
    <p:sldId id="469" r:id="rId40"/>
    <p:sldId id="264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8B0CA2C-8D6C-40DD-A70D-35B3DAEBF643}">
          <p14:sldIdLst>
            <p14:sldId id="256"/>
            <p14:sldId id="261"/>
            <p14:sldId id="263"/>
            <p14:sldId id="409"/>
            <p14:sldId id="589"/>
            <p14:sldId id="584"/>
            <p14:sldId id="585"/>
            <p14:sldId id="586"/>
            <p14:sldId id="600"/>
            <p14:sldId id="551"/>
            <p14:sldId id="604"/>
            <p14:sldId id="607"/>
            <p14:sldId id="609"/>
            <p14:sldId id="608"/>
            <p14:sldId id="590"/>
            <p14:sldId id="591"/>
            <p14:sldId id="605"/>
            <p14:sldId id="555"/>
            <p14:sldId id="552"/>
            <p14:sldId id="563"/>
            <p14:sldId id="602"/>
            <p14:sldId id="603"/>
            <p14:sldId id="610"/>
            <p14:sldId id="611"/>
            <p14:sldId id="612"/>
            <p14:sldId id="565"/>
            <p14:sldId id="564"/>
            <p14:sldId id="613"/>
            <p14:sldId id="566"/>
            <p14:sldId id="595"/>
            <p14:sldId id="567"/>
            <p14:sldId id="598"/>
          </p14:sldIdLst>
        </p14:section>
        <p14:section name="Presentation" id="{D900BE8B-5674-4B96-A9AF-7C201DB7F9E5}">
          <p14:sldIdLst>
            <p14:sldId id="428"/>
            <p14:sldId id="388"/>
            <p14:sldId id="290"/>
            <p14:sldId id="487"/>
            <p14:sldId id="507"/>
            <p14:sldId id="289"/>
            <p14:sldId id="469"/>
          </p14:sldIdLst>
        </p14:section>
        <p14:section name="End" id="{C7105108-2ADE-4960-8185-485C2AF9B89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ary VanHouten" initials="ZV" lastIdx="6" clrIdx="0">
    <p:extLst>
      <p:ext uri="{19B8F6BF-5375-455C-9EA6-DF929625EA0E}">
        <p15:presenceInfo xmlns:p15="http://schemas.microsoft.com/office/powerpoint/2012/main" userId="S-1-5-21-1783747779-2005167227-3519919389-2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0" autoAdjust="0"/>
    <p:restoredTop sz="86171" autoAdjust="0"/>
  </p:normalViewPr>
  <p:slideViewPr>
    <p:cSldViewPr>
      <p:cViewPr varScale="1">
        <p:scale>
          <a:sx n="64" d="100"/>
          <a:sy n="64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66AB0C-2E16-43E6-916B-45CE38440048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E6559C-E519-4ED1-AFEF-FDA7A414C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91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493157-6523-41A4-8796-42C99508102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5F4E73-3533-4934-9901-A174F42AB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2" y="1752600"/>
            <a:ext cx="8653649" cy="1336386"/>
          </a:xfrm>
          <a:noFill/>
          <a:effectLst>
            <a:outerShdw blurRad="50800" dist="12700" dir="5400000" algn="ctr" rotWithShape="0">
              <a:schemeClr val="tx1">
                <a:alpha val="15000"/>
              </a:schemeClr>
            </a:outerShdw>
          </a:effectLst>
        </p:spPr>
        <p:txBody>
          <a:bodyPr>
            <a:normAutofit/>
          </a:bodyPr>
          <a:lstStyle>
            <a:lvl1pPr>
              <a:defRPr sz="3300" b="1" spc="-113" baseline="0">
                <a:solidFill>
                  <a:schemeClr val="accent6">
                    <a:lumMod val="75000"/>
                  </a:schemeClr>
                </a:solidFill>
                <a:effectLst/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HERE TO ADD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281" y="228600"/>
            <a:ext cx="1292970" cy="66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8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3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63" y="133715"/>
            <a:ext cx="8559388" cy="780685"/>
          </a:xfrm>
          <a:noFill/>
          <a:ln>
            <a:noFill/>
          </a:ln>
          <a:effectLst/>
        </p:spPr>
        <p:txBody>
          <a:bodyPr>
            <a:normAutofit/>
          </a:bodyPr>
          <a:lstStyle>
            <a:lvl1pPr>
              <a:defRPr sz="3000" b="1">
                <a:solidFill>
                  <a:schemeClr val="accent6">
                    <a:lumMod val="75000"/>
                  </a:schemeClr>
                </a:solidFill>
                <a:effectLst/>
                <a:latin typeface="HelveticaNeueLT Std" panose="020B0604020202020204" pitchFamily="34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23037"/>
            <a:ext cx="8553449" cy="5113538"/>
          </a:xfrm>
        </p:spPr>
        <p:txBody>
          <a:bodyPr/>
          <a:lstStyle>
            <a:lvl1pPr>
              <a:defRPr>
                <a:latin typeface="HelveticaNeueLT Std" panose="020B0604020202020204" pitchFamily="34" charset="0"/>
              </a:defRPr>
            </a:lvl1pPr>
            <a:lvl2pPr>
              <a:defRPr>
                <a:latin typeface="HelveticaNeueLT Std" panose="020B0604020202020204" pitchFamily="34" charset="0"/>
              </a:defRPr>
            </a:lvl2pPr>
            <a:lvl3pPr>
              <a:defRPr>
                <a:latin typeface="HelveticaNeueLT Std" panose="020B0604020202020204" pitchFamily="34" charset="0"/>
              </a:defRPr>
            </a:lvl3pPr>
            <a:lvl4pPr>
              <a:defRPr>
                <a:latin typeface="HelveticaNeueLT Std" panose="020B0604020202020204" pitchFamily="34" charset="0"/>
              </a:defRPr>
            </a:lvl4pPr>
            <a:lvl5pPr>
              <a:defRPr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2469" y="6248408"/>
            <a:ext cx="2133600" cy="365125"/>
          </a:xfrm>
        </p:spPr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8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8"/>
            <a:ext cx="2133600" cy="365125"/>
          </a:xfrm>
        </p:spPr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5761669"/>
            <a:ext cx="801833" cy="4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18" y="2369133"/>
            <a:ext cx="2435368" cy="166254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0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73176"/>
            <a:ext cx="7772400" cy="1470025"/>
          </a:xfrm>
          <a:effectLst>
            <a:outerShdw blurRad="50800" dist="12700" dir="5400000" algn="ctr" rotWithShape="0">
              <a:schemeClr val="tx1">
                <a:alpha val="25000"/>
              </a:schemeClr>
            </a:outerShdw>
          </a:effectLst>
        </p:spPr>
        <p:txBody>
          <a:bodyPr>
            <a:normAutofit/>
          </a:bodyPr>
          <a:lstStyle>
            <a:lvl1pPr>
              <a:defRPr sz="3450" b="1" spc="-113">
                <a:solidFill>
                  <a:schemeClr val="accent6">
                    <a:lumMod val="75000"/>
                  </a:schemeClr>
                </a:solidFill>
                <a:latin typeface="HelveticaNeueLT Std" panose="020B060402020202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447800" y="3886200"/>
            <a:ext cx="6400800" cy="10668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sz="1950" b="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447800" y="4953000"/>
            <a:ext cx="6400800" cy="10668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5800" y="2514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18" y="2369133"/>
            <a:ext cx="2435368" cy="166254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8602" y="2668631"/>
            <a:ext cx="8653649" cy="912769"/>
          </a:xfrm>
          <a:noFill/>
          <a:effectLst>
            <a:outerShdw blurRad="50800" dist="12700" dir="5400000" algn="ctr" rotWithShape="0">
              <a:schemeClr val="tx1">
                <a:alpha val="15000"/>
              </a:schemeClr>
            </a:outerShdw>
          </a:effectLst>
        </p:spPr>
        <p:txBody>
          <a:bodyPr>
            <a:normAutofit/>
          </a:bodyPr>
          <a:lstStyle>
            <a:lvl1pPr>
              <a:defRPr sz="3300" b="1" spc="-113" baseline="0">
                <a:solidFill>
                  <a:schemeClr val="accent6">
                    <a:lumMod val="75000"/>
                  </a:schemeClr>
                </a:solidFill>
                <a:effectLst/>
                <a:latin typeface="Century Gothic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838200"/>
            <a:ext cx="3156679" cy="161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0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7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8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743200" y="6565078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www.aacte.org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" y="274638"/>
            <a:ext cx="8801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1600206"/>
            <a:ext cx="88011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0EAAE-4C15-40C6-9FDD-0A0C4B15429A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895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99A04-50FE-4FEE-8A9B-BD093DFD99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4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4" r:id="rId4"/>
    <p:sldLayoutId id="2147483685" r:id="rId5"/>
    <p:sldLayoutId id="2147483676" r:id="rId6"/>
    <p:sldLayoutId id="2147483677" r:id="rId7"/>
    <p:sldLayoutId id="2147483678" r:id="rId8"/>
    <p:sldLayoutId id="2147483680" r:id="rId9"/>
    <p:sldLayoutId id="2147483681" r:id="rId10"/>
    <p:sldLayoutId id="2147483682" r:id="rId11"/>
    <p:sldLayoutId id="2147483683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000" kern="1200">
          <a:solidFill>
            <a:schemeClr val="accent6">
              <a:lumMod val="75000"/>
            </a:schemeClr>
          </a:solidFill>
          <a:effectLst/>
          <a:latin typeface="HelveticaNeueLT Std" panose="020B0604020202020204" pitchFamily="34" charset="0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HelveticaNeueLT Std" panose="020B0604020202020204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19/06/12/2019-12371/student-assistance-general-provisions-the-secretarys-recognition-of-accrediting-agencies-th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19/06/12/2019-12371/student-assistance-general-provisions-the-secretarys-recognition-of-accrediting-agencies-th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9/06/12/trump-administration-issues-proposal-loosen-standards-college-accreditors" TargetMode="External"/><Relationship Id="rId2" Type="http://schemas.openxmlformats.org/officeDocument/2006/relationships/hyperlink" Target="https://www.nasfaa.org/news-item/18537/Analysis_ED_Publishes_First_NPRM_from_2018-19_Accreditation_and_Innovation_Neg_Reg_Committe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ea.org/usde-publishes-proposed-accreditation-regulations-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xperimentalsites.ed.gov/exp/approved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imentalsites.ed.gov/exp/index.html" TargetMode="External"/><Relationship Id="rId2" Type="http://schemas.openxmlformats.org/officeDocument/2006/relationships/hyperlink" Target="https://www.federalregister.gov/documents/2019/05/23/2019-10811/notice-inviting-postsecondary-educational-institutions-to-participate-in-experiments-under-th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qovp4gmnI" TargetMode="External"/><Relationship Id="rId2" Type="http://schemas.openxmlformats.org/officeDocument/2006/relationships/hyperlink" Target="https://edlabor.house.gov/hearings/educating-our-educators-how-federal-policy-can-better-support-teachers-and-school-leaders-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gress.gov/bill/113th-congress/senate-bill/2954?s=1&amp;r=2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aacte.org/apps/rl/resource.php?resid=798&amp;ref=rl" TargetMode="External"/><Relationship Id="rId2" Type="http://schemas.openxmlformats.org/officeDocument/2006/relationships/hyperlink" Target="https://aacte.org/policy-and-advocacy/advocacy-center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bit.ly/ActionAlertSignup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dprepmatters.net/" TargetMode="External"/><Relationship Id="rId2" Type="http://schemas.openxmlformats.org/officeDocument/2006/relationships/hyperlink" Target="http://aacte.org/policy-and-advocacy/advocacy-cen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acte.org/professional-development-and-events/webinars/eventdetail/95/-/-?rp_id=98" TargetMode="External"/><Relationship Id="rId5" Type="http://schemas.openxmlformats.org/officeDocument/2006/relationships/hyperlink" Target="http://aacte.org/policy-and-advocacy/federal-policy-and-legislation/512-proposed-bills-supported-by-aacte" TargetMode="External"/><Relationship Id="rId4" Type="http://schemas.openxmlformats.org/officeDocument/2006/relationships/hyperlink" Target="http://aacte.org/policy-and-advocacy/state-policy-and-legislation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dkoolbeck@aacte.or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opriations.house.gov/news/press-releases/appropriations-committee-releases-fiscal-year-2020-labor-hhs-education-funding" TargetMode="External"/><Relationship Id="rId2" Type="http://schemas.openxmlformats.org/officeDocument/2006/relationships/hyperlink" Target="https://appropriations.house.gov/events/markups/fy2020-labor-health-and-human-services-education-and-related-agencies-subcommitte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ropriations.house.gov/sites/democrats.appropriations.house.gov/files/FY2020%20LHHS_Report.pdf" TargetMode="External"/><Relationship Id="rId4" Type="http://schemas.openxmlformats.org/officeDocument/2006/relationships/hyperlink" Target="https://appropriations.house.gov/sites/democrats.appropriations.house.gov/files/Base_xml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erk.house.gov/evs/2019/roll367.xml" TargetMode="External"/><Relationship Id="rId2" Type="http://schemas.openxmlformats.org/officeDocument/2006/relationships/hyperlink" Target="https://appropriations.house.gov/legislation/amendment-tracker#Labor,%20Health%20and%20Human%20Services,%20and%20Educ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July 2019 Federal Update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6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the Caps for FY20 &amp; FY21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28" y="762000"/>
            <a:ext cx="8553449" cy="5113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Recall that each year since the 2011 Budget Control Act (BCA), Congress has raised the caps (to amount to be spent) set in the BCA for both non-defense and defense discretionary funds.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caps were last raised for FY18 &amp; FY19.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caps are not raised for FY20, then we are looking at a $54b cut to non-defense discretionary dollars</a:t>
            </a:r>
            <a:r>
              <a:rPr lang="en-US" dirty="0"/>
              <a:t> </a:t>
            </a:r>
            <a:r>
              <a:rPr lang="en-US" dirty="0" smtClean="0"/>
              <a:t>and $71b for defense.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Congress is in motion on raising the caps now.</a:t>
            </a:r>
          </a:p>
        </p:txBody>
      </p:sp>
    </p:spTree>
    <p:extLst>
      <p:ext uri="{BB962C8B-B14F-4D97-AF65-F5344CB8AC3E}">
        <p14:creationId xmlns:p14="http://schemas.microsoft.com/office/powerpoint/2010/main" val="185518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Bipartisan Budget Agreement for FY20 &amp; FY21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Senate to move on its appropriations process (was on hold until a budget deal was passed)</a:t>
            </a:r>
          </a:p>
          <a:p>
            <a:r>
              <a:rPr lang="en-US" dirty="0" smtClean="0"/>
              <a:t>Also suspends the debt ceiling until July 2021 (well past the 2020 election) </a:t>
            </a:r>
          </a:p>
          <a:p>
            <a:r>
              <a:rPr lang="en-US" dirty="0" smtClean="0"/>
              <a:t>Increase of $24.1b for </a:t>
            </a:r>
            <a:r>
              <a:rPr lang="en-US" dirty="0"/>
              <a:t>n</a:t>
            </a:r>
            <a:r>
              <a:rPr lang="en-US" dirty="0" smtClean="0"/>
              <a:t>on-defense discretionary funds over FY19 (also a $2.5b increase for the Census) </a:t>
            </a:r>
          </a:p>
          <a:p>
            <a:r>
              <a:rPr lang="en-US" dirty="0" smtClean="0"/>
              <a:t>Still $7b below what the House has passed in their appropriations bills </a:t>
            </a:r>
          </a:p>
          <a:p>
            <a:r>
              <a:rPr lang="en-US" dirty="0" smtClean="0"/>
              <a:t>Means that we can still expect to see a cut for Labor-H from the House levels if the increase is allocated the way the House did (cut of $2.3b for Labor-H)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Deal For BY20 &amp; 21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575" y="914400"/>
            <a:ext cx="6819900" cy="50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3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63" y="133715"/>
            <a:ext cx="8559388" cy="1009285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the Caps Since FY12</a:t>
            </a:r>
            <a:br>
              <a:rPr lang="en-US" dirty="0" smtClean="0"/>
            </a:br>
            <a:r>
              <a:rPr lang="en-US" sz="2200" b="0" dirty="0" smtClean="0"/>
              <a:t>Courtesy of the Committee for Education Funding  </a:t>
            </a:r>
            <a:endParaRPr lang="en-US" sz="2200" b="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594584"/>
              </p:ext>
            </p:extLst>
          </p:nvPr>
        </p:nvGraphicFramePr>
        <p:xfrm>
          <a:off x="729076" y="990600"/>
          <a:ext cx="7698961" cy="4652010"/>
        </p:xfrm>
        <a:graphic>
          <a:graphicData uri="http://schemas.openxmlformats.org/drawingml/2006/table">
            <a:tbl>
              <a:tblPr/>
              <a:tblGrid>
                <a:gridCol w="1823251">
                  <a:extLst>
                    <a:ext uri="{9D8B030D-6E8A-4147-A177-3AD203B41FA5}">
                      <a16:colId xmlns:a16="http://schemas.microsoft.com/office/drawing/2014/main" val="49558453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3323390111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757560135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2172797992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3397212065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2676911403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4144199423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3125454360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1263882830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386957345"/>
                    </a:ext>
                  </a:extLst>
                </a:gridCol>
                <a:gridCol w="587571">
                  <a:extLst>
                    <a:ext uri="{9D8B030D-6E8A-4147-A177-3AD203B41FA5}">
                      <a16:colId xmlns:a16="http://schemas.microsoft.com/office/drawing/2014/main" val="3238592068"/>
                    </a:ext>
                  </a:extLst>
                </a:gridCol>
              </a:tblGrid>
              <a:tr h="215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Discretionary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919433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264430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99263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428229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512393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782010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869982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268051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515.666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436973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830874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741165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69838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724509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856441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Spending outside the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985278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 for defense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958136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 for NDD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86301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Census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713000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122912"/>
                  </a:ext>
                </a:extLst>
              </a:tr>
              <a:tr h="1709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versus original caps: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848906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 over original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397489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NDD over original 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811821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406601"/>
                  </a:ext>
                </a:extLst>
              </a:tr>
              <a:tr h="1709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versus sequester caps: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765753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Defense over sequester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9548"/>
                  </a:ext>
                </a:extLst>
              </a:tr>
              <a:tr h="170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NDD over sequester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8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38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Control Act of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Control Act of 2011 drafted when the bipartisan, bicameral </a:t>
            </a:r>
            <a:r>
              <a:rPr lang="en-US" dirty="0" err="1"/>
              <a:t>Supercommittee</a:t>
            </a:r>
            <a:r>
              <a:rPr lang="en-US" dirty="0"/>
              <a:t> could not come to an agreement on what to do to wrangle in spending and address the debt and deficit.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Set non-defense and defense discretionary caps through FY21 along with a sequester of mandatory spending that now goes out to FY29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 this budget deal to raise the caps through FY21, sets up a new opportunity for Congress to work to address the debt and deficit, as well as other things.  </a:t>
            </a:r>
          </a:p>
        </p:txBody>
      </p:sp>
    </p:spTree>
    <p:extLst>
      <p:ext uri="{BB962C8B-B14F-4D97-AF65-F5344CB8AC3E}">
        <p14:creationId xmlns:p14="http://schemas.microsoft.com/office/powerpoint/2010/main" val="255460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Appropriations: </a:t>
            </a:r>
            <a:br>
              <a:rPr lang="en-US" dirty="0" smtClean="0"/>
            </a:br>
            <a:r>
              <a:rPr lang="en-US" dirty="0" smtClean="0"/>
              <a:t>U.S. Senate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Appropriations Bills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3" y="839448"/>
            <a:ext cx="8553449" cy="5637551"/>
          </a:xfrm>
        </p:spPr>
        <p:txBody>
          <a:bodyPr>
            <a:normAutofit/>
          </a:bodyPr>
          <a:lstStyle/>
          <a:p>
            <a:r>
              <a:rPr lang="en-US" dirty="0" smtClean="0"/>
              <a:t>Once budget deal is passed by the Senate and signed into law,  the Senate will get to work on its appropriations bills (passage expected week of July 29, 2019) </a:t>
            </a:r>
          </a:p>
          <a:p>
            <a:r>
              <a:rPr lang="en-US" dirty="0" smtClean="0"/>
              <a:t>Expecting the markup of the Labor-H &amp; Defense bills the week of September 9, when Congress returns from August recess</a:t>
            </a:r>
          </a:p>
          <a:p>
            <a:r>
              <a:rPr lang="en-US" dirty="0" smtClean="0"/>
              <a:t>Unclear if the Senate can move the package before the end of the Fiscal Year  (September 30, 2019) </a:t>
            </a:r>
          </a:p>
          <a:p>
            <a:r>
              <a:rPr lang="en-US" dirty="0" smtClean="0"/>
              <a:t>Critical is the allocation of the NDD increase: Labor-H contains approximately 33% of the NDD funds, but rarely receives its proportional share of the increase </a:t>
            </a:r>
          </a:p>
          <a:p>
            <a:r>
              <a:rPr lang="en-US" dirty="0" smtClean="0"/>
              <a:t>Could expect some cuts in education programs…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as We Head to September 30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685800"/>
            <a:ext cx="8553449" cy="5113538"/>
          </a:xfrm>
        </p:spPr>
        <p:txBody>
          <a:bodyPr/>
          <a:lstStyle/>
          <a:p>
            <a:r>
              <a:rPr lang="en-US" dirty="0" smtClean="0"/>
              <a:t>Senate will move as many bills through sub &amp; full committee as it can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 to see some minibuses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plan is to pair Labor-H and Defense again (Possible passage before end of fiscal year????)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Definitely a Continuing Resolution through sometime between October – December for bills not passed &amp; signed into law by the end of the fiscal year– could be all of them as they will have to conference with the House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37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Department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8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Negotiated Rulemaking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869430"/>
            <a:ext cx="8553449" cy="51135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U.S. Department of Education announced the creation of a negotiated rulemaking committee on Title IV of the Higher Education Act</a:t>
            </a:r>
            <a:r>
              <a:rPr lang="en-US" dirty="0"/>
              <a:t> </a:t>
            </a:r>
            <a:r>
              <a:rPr lang="en-US" dirty="0" smtClean="0"/>
              <a:t>in the fall of 2018.</a:t>
            </a:r>
          </a:p>
          <a:p>
            <a:pPr marL="0" indent="0">
              <a:buNone/>
            </a:pPr>
            <a:r>
              <a:rPr lang="en-US" b="1" dirty="0" smtClean="0"/>
              <a:t>Structure:</a:t>
            </a:r>
            <a:r>
              <a:rPr lang="en-US" dirty="0" smtClean="0"/>
              <a:t> 1 main committee, which has the vote, and 3 subcommittees</a:t>
            </a:r>
            <a:endParaRPr lang="en-US" dirty="0"/>
          </a:p>
          <a:p>
            <a:pPr mar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Committee</a:t>
            </a:r>
            <a:r>
              <a:rPr lang="en-US" dirty="0" smtClean="0"/>
              <a:t>: Accreditation and Innovation Committee</a:t>
            </a:r>
          </a:p>
          <a:p>
            <a:pPr marL="0" indent="0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Subcommittees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Distance Learning and Educational Innovation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Faith-Based Entities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TEACH Grants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Consensus reached – ok to move forward!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Deborah Koolbeck</a:t>
            </a:r>
            <a:br>
              <a:rPr lang="en-US" dirty="0" smtClean="0"/>
            </a:br>
            <a:r>
              <a:rPr lang="en-US" dirty="0" smtClean="0"/>
              <a:t>Senior Director, Government Relations, AACTE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3" y="885669"/>
            <a:ext cx="8553449" cy="51135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Released through the </a:t>
            </a:r>
            <a:r>
              <a:rPr lang="en-US" sz="2800" dirty="0" smtClean="0">
                <a:hlinkClick r:id="rId2"/>
              </a:rPr>
              <a:t>Federal Register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Public Comment period on draft (expect it to be 60-90 days, could be less)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Review of Comments (who knows the timeline?)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Release of Final Rule (final regulations) before October 31 so regulation is enforceable on July 1, 2020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301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NPRM – Accreditation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885669"/>
            <a:ext cx="8553449" cy="5113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Proposed rule </a:t>
            </a:r>
            <a:r>
              <a:rPr lang="en-US" dirty="0" smtClean="0"/>
              <a:t>released on June 12, 2019 with a 30 day comment period (closes July 12, 2019) &amp; is 413 pages.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Streamlining the institutional accreditation process;  </a:t>
            </a:r>
            <a:r>
              <a:rPr lang="en-US" dirty="0"/>
              <a:t>proposing to give accreditors more flexibility in approving new kinds of academic programs and allow troubled colleges more time to meet accreditation </a:t>
            </a:r>
            <a:r>
              <a:rPr lang="en-US" dirty="0" smtClean="0"/>
              <a:t>standards.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Easing </a:t>
            </a:r>
            <a:r>
              <a:rPr lang="en-US" dirty="0"/>
              <a:t>the process for accreditors to earn federal recognition — a requirement to serve as a gatekeeper for federal financial aid — as well as to allow new accreditors to gain that status.</a:t>
            </a:r>
          </a:p>
        </p:txBody>
      </p:sp>
    </p:spTree>
    <p:extLst>
      <p:ext uri="{BB962C8B-B14F-4D97-AF65-F5344CB8AC3E}">
        <p14:creationId xmlns:p14="http://schemas.microsoft.com/office/powerpoint/2010/main" val="34415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&amp;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National Association of Student Financial Aid Administrators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Inside Higher Education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Council for Higher Education Accreditation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Grant NPRM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expecting the TEACH Grant NPRM to move with the Faith-Based NPRM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Probably not completed by October 31, 2019</a:t>
            </a:r>
          </a:p>
          <a:p>
            <a:pPr marL="0" indent="0">
              <a:buNone/>
            </a:pPr>
            <a:r>
              <a:rPr lang="en-US" dirty="0" smtClean="0"/>
              <a:t>(time is very tight at this point, with other regulations expected to be released)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Possibility that the Secretary uses ability to accelerate the process or move to early implementation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Work Study Experimental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described by the </a:t>
            </a:r>
            <a:r>
              <a:rPr lang="en-US" u="sng" dirty="0">
                <a:hlinkClick r:id="rId2"/>
              </a:rPr>
              <a:t>U.S. Department of Education’s Office of Federal Student Aid Experimental Sites Initiative</a:t>
            </a:r>
            <a:r>
              <a:rPr lang="en-US" dirty="0"/>
              <a:t>: </a:t>
            </a:r>
          </a:p>
          <a:p>
            <a:r>
              <a:rPr lang="en-US" i="1" dirty="0"/>
              <a:t>This experiment aims to determine whether, by reducing the difficulty to institutions of paying FWS wages to students employed by private-sector companies, increasing the number of hours an FWS student is permitted to work, and removing restrictions on allocations to on-campus, off-campus, and community service jobs, institutions can cultivate additional private-sector opportunities for employment of FWS students. In addition, the experiment aims to determine whether off-campus, private-sector FWS jobs improve student completion rates, reduce student borrowing, reduce time to degree completion, or lead to improved employment outcomes.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5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Work Study Experimental </a:t>
            </a:r>
            <a:r>
              <a:rPr lang="en-US" dirty="0" smtClean="0"/>
              <a:t>Site,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experimental site also includes student teaching – meaning clinical practice opportunities! </a:t>
            </a:r>
          </a:p>
          <a:p>
            <a:r>
              <a:rPr lang="en-US" dirty="0" smtClean="0"/>
              <a:t>Need to work with your institution’s financial aid office and the staff that implement federal work study at your institution.</a:t>
            </a:r>
          </a:p>
          <a:p>
            <a:r>
              <a:rPr lang="en-US" dirty="0" smtClean="0"/>
              <a:t>Need to apply by SEPTEMBER 23, 2019 </a:t>
            </a:r>
          </a:p>
          <a:p>
            <a:pPr marL="0" indent="0" algn="ctr">
              <a:buNone/>
            </a:pPr>
            <a:r>
              <a:rPr lang="en-US" sz="2800" b="1" dirty="0" smtClean="0"/>
              <a:t>Resources</a:t>
            </a:r>
          </a:p>
          <a:p>
            <a:r>
              <a:rPr lang="en-US" dirty="0" smtClean="0">
                <a:hlinkClick r:id="rId2"/>
              </a:rPr>
              <a:t>Federal Register Notice </a:t>
            </a:r>
            <a:r>
              <a:rPr lang="en-US" dirty="0" smtClean="0"/>
              <a:t>– includes how to apply </a:t>
            </a:r>
          </a:p>
          <a:p>
            <a:r>
              <a:rPr lang="en-US" dirty="0" smtClean="0">
                <a:hlinkClick r:id="rId3"/>
              </a:rPr>
              <a:t>US </a:t>
            </a:r>
            <a:r>
              <a:rPr lang="en-US" dirty="0" err="1" smtClean="0">
                <a:hlinkClick r:id="rId3"/>
              </a:rPr>
              <a:t>DOEd</a:t>
            </a:r>
            <a:r>
              <a:rPr lang="en-US" dirty="0" smtClean="0">
                <a:hlinkClick r:id="rId3"/>
              </a:rPr>
              <a:t> Office of Federal Student Aid Experimental Sites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includes training and other information on this opportunity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Higher Education Act Reauthorization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House of Representatives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Democratic controlled, but with both a Republican and Democratic marker bill from 115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Congress. </a:t>
            </a:r>
          </a:p>
          <a:p>
            <a:r>
              <a:rPr lang="en-US" sz="3200" dirty="0" smtClean="0"/>
              <a:t>The marker bills are VERY different; hard to imagine that coming to consensus will be easy; is it achievable?</a:t>
            </a:r>
          </a:p>
          <a:p>
            <a:r>
              <a:rPr lang="en-US" sz="3200" dirty="0" smtClean="0"/>
              <a:t>Beginning with 6 or more bipartisan hearings.</a:t>
            </a:r>
          </a:p>
          <a:p>
            <a:r>
              <a:rPr lang="en-US" sz="3200" dirty="0" smtClean="0"/>
              <a:t>Not sure how things will unfold </a:t>
            </a:r>
            <a:br>
              <a:rPr lang="en-US" sz="3200" dirty="0" smtClean="0"/>
            </a:b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52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Hearing on Title II of HEA &amp; ESSA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Educating our Educators: How Federal Policy Can Better Support Teachers and School </a:t>
            </a:r>
            <a:r>
              <a:rPr lang="en-US" dirty="0" smtClean="0">
                <a:hlinkClick r:id="rId2"/>
              </a:rPr>
              <a:t>Leaders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July 17, 2019 </a:t>
            </a:r>
            <a:r>
              <a:rPr lang="en-US" dirty="0" smtClean="0">
                <a:hlinkClick r:id="rId3"/>
              </a:rPr>
              <a:t>Watch the hearing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ffectLst/>
              </a:rPr>
              <a:t>Witnesses: </a:t>
            </a:r>
          </a:p>
          <a:p>
            <a:r>
              <a:rPr lang="en-US" sz="2000" dirty="0" smtClean="0"/>
              <a:t>Dr. Michael </a:t>
            </a:r>
            <a:r>
              <a:rPr lang="en-US" sz="2000" dirty="0" err="1" smtClean="0"/>
              <a:t>Brosnan</a:t>
            </a:r>
            <a:r>
              <a:rPr lang="en-US" sz="2000" dirty="0" smtClean="0"/>
              <a:t>, Teacher </a:t>
            </a:r>
            <a:r>
              <a:rPr lang="en-US" sz="2000" dirty="0"/>
              <a:t>and Early Leadership Institute Coach, Bridgeport Public </a:t>
            </a:r>
            <a:r>
              <a:rPr lang="en-US" sz="2000" dirty="0" smtClean="0"/>
              <a:t>Schools, Milford, CT </a:t>
            </a:r>
          </a:p>
          <a:p>
            <a:r>
              <a:rPr lang="en-US" sz="2000" dirty="0"/>
              <a:t>Ms. Tricia McManus Assistant Superintendent for Leadership, Professional Development and School </a:t>
            </a:r>
            <a:r>
              <a:rPr lang="en-US" sz="2000" dirty="0" smtClean="0"/>
              <a:t>Transformation Hillsborough </a:t>
            </a:r>
            <a:r>
              <a:rPr lang="en-US" sz="2000" dirty="0"/>
              <a:t>County Public </a:t>
            </a:r>
            <a:r>
              <a:rPr lang="en-US" sz="2000" dirty="0" smtClean="0"/>
              <a:t>Schools Tampa, FL</a:t>
            </a:r>
          </a:p>
          <a:p>
            <a:r>
              <a:rPr lang="en-US" sz="2000" dirty="0"/>
              <a:t>Mr. John White State Superintendent of </a:t>
            </a:r>
            <a:r>
              <a:rPr lang="en-US" sz="2000" dirty="0" smtClean="0"/>
              <a:t>Education, State </a:t>
            </a:r>
            <a:r>
              <a:rPr lang="en-US" sz="2000" dirty="0"/>
              <a:t>of </a:t>
            </a:r>
            <a:r>
              <a:rPr lang="en-US" sz="2000" dirty="0" smtClean="0"/>
              <a:t>Louisiana Baton </a:t>
            </a:r>
            <a:r>
              <a:rPr lang="en-US" sz="2000" dirty="0"/>
              <a:t>Rouge , LA </a:t>
            </a:r>
          </a:p>
          <a:p>
            <a:r>
              <a:rPr lang="en-US" sz="2000" dirty="0" smtClean="0"/>
              <a:t>Dr</a:t>
            </a:r>
            <a:r>
              <a:rPr lang="en-US" sz="2000" dirty="0"/>
              <a:t>. Andrew Daire Dean, School of </a:t>
            </a:r>
            <a:r>
              <a:rPr lang="en-US" sz="2000" dirty="0" smtClean="0"/>
              <a:t>Education, Virginia </a:t>
            </a:r>
            <a:r>
              <a:rPr lang="en-US" sz="2000" dirty="0"/>
              <a:t>Commonwealth </a:t>
            </a:r>
            <a:r>
              <a:rPr lang="en-US" sz="2000" dirty="0" smtClean="0"/>
              <a:t>University, Richmond </a:t>
            </a:r>
            <a:r>
              <a:rPr lang="en-US" sz="2000" dirty="0"/>
              <a:t>, VA </a:t>
            </a:r>
            <a:r>
              <a:rPr lang="en-US" sz="2000" dirty="0" smtClean="0"/>
              <a:t>(AACTE MEMBER) </a:t>
            </a:r>
            <a:endParaRPr lang="en-US" sz="2000" dirty="0"/>
          </a:p>
          <a:p>
            <a:endParaRPr lang="en-US" sz="2000" dirty="0"/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995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Senate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Chairman Alexander and Ranking Member Murray have a long history of bipartisan work. </a:t>
            </a:r>
          </a:p>
          <a:p>
            <a:pPr marL="0" indent="0" algn="ctr">
              <a:buNone/>
            </a:pPr>
            <a:r>
              <a:rPr lang="en-US" dirty="0" smtClean="0"/>
              <a:t>History of hearings and hearing from the stakeholders. </a:t>
            </a:r>
          </a:p>
          <a:p>
            <a:pPr marL="0" indent="0" algn="ctr">
              <a:buNone/>
            </a:pPr>
            <a:r>
              <a:rPr lang="en-US" b="1" dirty="0" smtClean="0"/>
              <a:t>Challenges unfolding: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Focus of reauthorization;</a:t>
            </a:r>
          </a:p>
          <a:p>
            <a:pPr marL="0" indent="0" algn="ctr">
              <a:buNone/>
            </a:pPr>
            <a:r>
              <a:rPr lang="en-US" dirty="0" smtClean="0"/>
              <a:t>Areas of agreement; </a:t>
            </a:r>
          </a:p>
          <a:p>
            <a:pPr marL="0" indent="0" algn="ctr">
              <a:buNone/>
            </a:pPr>
            <a:r>
              <a:rPr lang="en-US" dirty="0" smtClean="0"/>
              <a:t>Areas of differing views;</a:t>
            </a:r>
          </a:p>
          <a:p>
            <a:pPr marL="0" indent="0" algn="ctr">
              <a:buNone/>
            </a:pPr>
            <a:r>
              <a:rPr lang="en-US" dirty="0" smtClean="0"/>
              <a:t>Negotiated Rulemaking in process on Title IV </a:t>
            </a:r>
          </a:p>
          <a:p>
            <a:pPr marL="0" indent="0" algn="ctr">
              <a:buNone/>
            </a:pPr>
            <a:r>
              <a:rPr lang="en-US" dirty="0" smtClean="0"/>
              <a:t>Timeline, as laid out by Senator Alexander (it’s an election year!) </a:t>
            </a:r>
          </a:p>
          <a:p>
            <a:pPr marL="0" indent="0" algn="ctr">
              <a:buNone/>
            </a:pPr>
            <a:r>
              <a:rPr lang="en-US" dirty="0" smtClean="0"/>
              <a:t>House cannot change much to ensure passage signing into law.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0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will be taken at the end of the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3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Negotiations Unfolding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762000"/>
            <a:ext cx="8553449" cy="5113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Democratic staff starting with Senator Harkin’s bill from 2014: </a:t>
            </a:r>
            <a:r>
              <a:rPr lang="en-US" dirty="0" smtClean="0">
                <a:hlinkClick r:id="rId2"/>
              </a:rPr>
              <a:t>S. 2954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/>
              <a:t>S. 2954 Title II High Level Overview</a:t>
            </a:r>
          </a:p>
          <a:p>
            <a:r>
              <a:rPr lang="en-US" dirty="0" smtClean="0"/>
              <a:t>Changes to TQP </a:t>
            </a:r>
          </a:p>
          <a:p>
            <a:r>
              <a:rPr lang="en-US" dirty="0" smtClean="0"/>
              <a:t>New state grant to implement deeper accountability for educator preparation “Educator Preparation Reform Grants” </a:t>
            </a:r>
          </a:p>
          <a:p>
            <a:r>
              <a:rPr lang="en-US" dirty="0" smtClean="0"/>
              <a:t>Augments Title II data collection </a:t>
            </a:r>
          </a:p>
          <a:p>
            <a:r>
              <a:rPr lang="en-US" dirty="0" smtClean="0"/>
              <a:t>Requires annual quantifiable goals for increasing the number of educators prepared in shortage fields </a:t>
            </a:r>
          </a:p>
          <a:p>
            <a:r>
              <a:rPr lang="en-US" dirty="0" smtClean="0"/>
              <a:t>Funds to the states contingent on accountability of programs &amp; outlines metrics to be used</a:t>
            </a:r>
          </a:p>
          <a:p>
            <a:r>
              <a:rPr lang="en-US" dirty="0" smtClean="0"/>
              <a:t>Some part B programs retained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1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the Talks, Where is Title II?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Facing challenges we have heard before: </a:t>
            </a:r>
          </a:p>
          <a:p>
            <a:r>
              <a:rPr lang="en-US" dirty="0" smtClean="0"/>
              <a:t>TQP is effective, but the scale is too small</a:t>
            </a:r>
          </a:p>
          <a:p>
            <a:r>
              <a:rPr lang="en-US" dirty="0" smtClean="0"/>
              <a:t>States not holding teacher preparation accountable</a:t>
            </a:r>
          </a:p>
          <a:p>
            <a:r>
              <a:rPr lang="en-US" dirty="0" smtClean="0"/>
              <a:t>Not enough data or data collection is an unfunded mandate</a:t>
            </a:r>
          </a:p>
          <a:p>
            <a:r>
              <a:rPr lang="en-US" dirty="0" smtClean="0"/>
              <a:t>Question on who should engage in TQP – remove higher </a:t>
            </a:r>
            <a:r>
              <a:rPr lang="en-US" dirty="0" err="1" smtClean="0"/>
              <a:t>ed</a:t>
            </a:r>
            <a:r>
              <a:rPr lang="en-US" dirty="0" smtClean="0"/>
              <a:t> as a required partner</a:t>
            </a:r>
          </a:p>
          <a:p>
            <a:r>
              <a:rPr lang="en-US" dirty="0" smtClean="0"/>
              <a:t>Higher education does not know the results of the graduates in the classroom including retention, effectiveness, and placement</a:t>
            </a:r>
          </a:p>
          <a:p>
            <a:r>
              <a:rPr lang="en-US" dirty="0" smtClean="0"/>
              <a:t>Would connecting to Title II of ESSA funds eligibility provide a path forward?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08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Challenges &amp; Perspectives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1068" y="914400"/>
            <a:ext cx="8553449" cy="5113538"/>
          </a:xfrm>
        </p:spPr>
        <p:txBody>
          <a:bodyPr/>
          <a:lstStyle/>
          <a:p>
            <a:r>
              <a:rPr lang="en-US" dirty="0" smtClean="0"/>
              <a:t>Politics of the committee in the Senate – 2 members running for the Democratic nomination for President </a:t>
            </a:r>
          </a:p>
          <a:p>
            <a:r>
              <a:rPr lang="en-US" dirty="0" smtClean="0"/>
              <a:t>Some tough places of difference between the Republicans and the Democrats throughout the bill that could bring about an end </a:t>
            </a:r>
          </a:p>
          <a:p>
            <a:r>
              <a:rPr lang="en-US" dirty="0" smtClean="0"/>
              <a:t>Timeline tight – but keep in the mind the last time HEA was reauthorized it was signed into law in early August in a Presidential election year. </a:t>
            </a:r>
          </a:p>
          <a:p>
            <a:r>
              <a:rPr lang="en-US" dirty="0" smtClean="0"/>
              <a:t>Chairman is retiring, is this his legacy? </a:t>
            </a:r>
          </a:p>
          <a:p>
            <a:r>
              <a:rPr lang="en-US" dirty="0" smtClean="0"/>
              <a:t>Piecemeal vs full reauthorization </a:t>
            </a:r>
          </a:p>
          <a:p>
            <a:r>
              <a:rPr lang="en-US" dirty="0" smtClean="0"/>
              <a:t>Can a Republican led Senate get a Democratic House to support?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8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dirty="0" smtClean="0"/>
              <a:t>YOUR Voice Makes a Difference!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7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63" y="205904"/>
            <a:ext cx="8559388" cy="1165696"/>
          </a:xfrm>
        </p:spPr>
        <p:txBody>
          <a:bodyPr>
            <a:normAutofit/>
          </a:bodyPr>
          <a:lstStyle/>
          <a:p>
            <a:r>
              <a:rPr lang="en-US" dirty="0" smtClean="0"/>
              <a:t>IMPORTANT BACKGROUND WORK FOR YOUR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295401"/>
            <a:ext cx="8553449" cy="484117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Please</a:t>
            </a:r>
            <a:r>
              <a:rPr lang="en-US" dirty="0" smtClean="0"/>
              <a:t> be sure to do the following as you engage in advocacy:</a:t>
            </a:r>
          </a:p>
          <a:p>
            <a:r>
              <a:rPr lang="en-US" dirty="0" smtClean="0"/>
              <a:t>Check your </a:t>
            </a:r>
            <a:r>
              <a:rPr lang="en-US" dirty="0" smtClean="0">
                <a:solidFill>
                  <a:srgbClr val="0070C0"/>
                </a:solidFill>
              </a:rPr>
              <a:t>faculty/staff handbook </a:t>
            </a:r>
            <a:r>
              <a:rPr lang="en-US" dirty="0" smtClean="0"/>
              <a:t>to be clear on the guidelines to advocating using your title and institutional address. </a:t>
            </a:r>
          </a:p>
          <a:p>
            <a:r>
              <a:rPr lang="en-US" dirty="0" smtClean="0"/>
              <a:t>Connect with your </a:t>
            </a:r>
            <a:r>
              <a:rPr lang="en-US" dirty="0" smtClean="0">
                <a:solidFill>
                  <a:srgbClr val="0070C0"/>
                </a:solidFill>
              </a:rPr>
              <a:t>institution’s government relations staff </a:t>
            </a:r>
            <a:r>
              <a:rPr lang="en-US" dirty="0" smtClean="0"/>
              <a:t>to coordinate and collaborate in your efforts. You don’t want to inadvertently cause problems with your institution’s efforts and agenda.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Remember, you can always advocate as a private citizen, not using your title, institutional address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&amp; email. </a:t>
            </a:r>
          </a:p>
        </p:txBody>
      </p:sp>
    </p:spTree>
    <p:extLst>
      <p:ext uri="{BB962C8B-B14F-4D97-AF65-F5344CB8AC3E}">
        <p14:creationId xmlns:p14="http://schemas.microsoft.com/office/powerpoint/2010/main" val="179461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Actions and Engagement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2019 Key Advocacy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762001"/>
            <a:ext cx="8553449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Send Back to School Event Invitations </a:t>
            </a:r>
            <a:r>
              <a:rPr lang="en-US" sz="2600" dirty="0" smtClean="0"/>
              <a:t>to your elected officials (state &amp; federal) to share the good work of your programs and celebrate kicking of the school year.</a:t>
            </a:r>
          </a:p>
          <a:p>
            <a:pPr marL="0" indent="0">
              <a:buNone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SURE TO WORK WITH YOUR INSTITUTION’S GOVERNMENT RELATIONS STAFF TO ORGANIZE!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Explore and Utilize </a:t>
            </a:r>
            <a:r>
              <a:rPr lang="en-US" sz="2600" dirty="0" smtClean="0"/>
              <a:t>the</a:t>
            </a:r>
            <a:r>
              <a:rPr lang="en-US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dirty="0">
                <a:solidFill>
                  <a:srgbClr val="0070C0"/>
                </a:solidFill>
                <a:hlinkClick r:id="rId2"/>
              </a:rPr>
              <a:t>AACTE Advocacy </a:t>
            </a:r>
            <a:r>
              <a:rPr lang="en-US" sz="2600" dirty="0" smtClean="0">
                <a:solidFill>
                  <a:srgbClr val="0070C0"/>
                </a:solidFill>
                <a:hlinkClick r:id="rId2"/>
              </a:rPr>
              <a:t>Center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the resources offered on the state and federal pages.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Watch</a:t>
            </a:r>
            <a:r>
              <a:rPr lang="en-US" sz="2600" b="1" dirty="0" smtClean="0"/>
              <a:t> </a:t>
            </a:r>
            <a:r>
              <a:rPr lang="en-US" sz="2600" dirty="0" smtClean="0"/>
              <a:t>the webinar “</a:t>
            </a:r>
            <a:r>
              <a:rPr lang="en-US" sz="2600" dirty="0" smtClean="0">
                <a:hlinkClick r:id="rId3"/>
              </a:rPr>
              <a:t>Staying Engaged with Advocacy in the Summer</a:t>
            </a:r>
            <a:r>
              <a:rPr lang="en-US" sz="2600" dirty="0" smtClean="0"/>
              <a:t>” 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Stay tuned </a:t>
            </a:r>
            <a:r>
              <a:rPr lang="en-US" sz="2800" dirty="0" smtClean="0"/>
              <a:t>for new Advocacy </a:t>
            </a:r>
            <a:r>
              <a:rPr lang="en-US" sz="2800" dirty="0"/>
              <a:t>G</a:t>
            </a:r>
            <a:r>
              <a:rPr lang="en-US" sz="2800" dirty="0" smtClean="0"/>
              <a:t>uides!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81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Sign Up for the AACTE Action Alerts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Remember, this is </a:t>
            </a:r>
            <a:r>
              <a:rPr lang="en-US" b="1" u="sng" dirty="0" smtClean="0"/>
              <a:t>not limited </a:t>
            </a:r>
            <a:r>
              <a:rPr lang="en-US" dirty="0" smtClean="0"/>
              <a:t>to AACTE members – </a:t>
            </a:r>
          </a:p>
          <a:p>
            <a:pPr marL="0" indent="0" algn="ctr">
              <a:buNone/>
            </a:pPr>
            <a:r>
              <a:rPr lang="en-US" dirty="0" smtClean="0"/>
              <a:t>your campus and national colleagues, your PK-12 partners, your students, your family &amp; friends can all participate! </a:t>
            </a:r>
          </a:p>
          <a:p>
            <a:pPr marL="0" indent="0" algn="ctr">
              <a:buNone/>
            </a:pPr>
            <a:endParaRPr lang="en-US" sz="800" i="1" dirty="0" smtClean="0"/>
          </a:p>
          <a:p>
            <a:pPr marL="0" indent="0" algn="ctr">
              <a:buNone/>
            </a:pPr>
            <a:r>
              <a:rPr lang="en-US" b="1" i="1" dirty="0" smtClean="0"/>
              <a:t>Please sign up and help spread the word!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bit.ly/ActionAlertSignup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498" y="4038600"/>
            <a:ext cx="190211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8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715"/>
            <a:ext cx="8559388" cy="552085"/>
          </a:xfrm>
        </p:spPr>
        <p:txBody>
          <a:bodyPr/>
          <a:lstStyle/>
          <a:p>
            <a:r>
              <a:rPr lang="en-US" dirty="0" smtClean="0"/>
              <a:t>Resources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57003"/>
            <a:ext cx="8553449" cy="5867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Advocacy Center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Advocacy Guides – NEW GUIDES COMING SOON! 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dirty="0" smtClean="0"/>
              <a:t>AACTE Action Alerts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Blogs – </a:t>
            </a:r>
            <a:r>
              <a:rPr lang="en-US" sz="3200" dirty="0" smtClean="0">
                <a:hlinkClick r:id="rId3"/>
              </a:rPr>
              <a:t>Ed Prep Matters</a:t>
            </a:r>
            <a:r>
              <a:rPr lang="en-US" sz="3200" dirty="0" smtClean="0"/>
              <a:t> (State and Federal coverage)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Twitter Engagement: @AACTE, @Koolbeck, @</a:t>
            </a:r>
            <a:r>
              <a:rPr lang="en-US" sz="3200" dirty="0" err="1" smtClean="0"/>
              <a:t>WAccte</a:t>
            </a:r>
            <a:r>
              <a:rPr lang="en-US" sz="3200" dirty="0" smtClean="0"/>
              <a:t>, @</a:t>
            </a:r>
            <a:r>
              <a:rPr lang="en-US" sz="3200" dirty="0" err="1" smtClean="0"/>
              <a:t>janewestdc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Websites on </a:t>
            </a:r>
            <a:r>
              <a:rPr lang="en-US" sz="3200" dirty="0" smtClean="0">
                <a:hlinkClick r:id="rId4"/>
              </a:rPr>
              <a:t>state</a:t>
            </a:r>
            <a:r>
              <a:rPr lang="en-US" sz="3200" dirty="0" smtClean="0"/>
              <a:t> and </a:t>
            </a:r>
            <a:r>
              <a:rPr lang="en-US" sz="3200" dirty="0" smtClean="0">
                <a:hlinkClick r:id="rId5"/>
              </a:rPr>
              <a:t>federal</a:t>
            </a:r>
            <a:r>
              <a:rPr lang="en-US" sz="3200" dirty="0" smtClean="0"/>
              <a:t> policy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Monthly </a:t>
            </a:r>
            <a:r>
              <a:rPr lang="en-US" sz="3200" dirty="0"/>
              <a:t>Federal update </a:t>
            </a:r>
            <a:r>
              <a:rPr lang="en-US" sz="3200" dirty="0" smtClean="0">
                <a:hlinkClick r:id="rId6"/>
              </a:rPr>
              <a:t>webinars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Government Relations &amp; Advocacy Committee webinars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State Policy Blogs &amp; webinars COMING SOON </a:t>
            </a:r>
          </a:p>
          <a:p>
            <a:pPr marL="0" indent="0" algn="ctr"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45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Appropriations FY2020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653649" cy="2438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dkoolbeck@aacte.org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202.478.4506</a:t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645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Appropriations: </a:t>
            </a:r>
            <a:br>
              <a:rPr lang="en-US" dirty="0" smtClean="0"/>
            </a:br>
            <a:r>
              <a:rPr lang="en-US" dirty="0" smtClean="0"/>
              <a:t>U.S. House of Representatives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8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– H in the House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3" y="824459"/>
            <a:ext cx="8553449" cy="5113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Labor, Health and Human Services, Education and Related Agencies bill moved through full committee first!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View the: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Subcommittee Markup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Full Committee Markup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Read the: 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Summary</a:t>
            </a:r>
            <a:r>
              <a:rPr lang="en-US" dirty="0" smtClean="0"/>
              <a:t> before Full Committee Markup 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Bill</a:t>
            </a:r>
            <a:r>
              <a:rPr lang="en-US" dirty="0" smtClean="0"/>
              <a:t> before Full Committee Markup 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Report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51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Program Results with + $11.8b for the Allocation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824459"/>
            <a:ext cx="8553449" cy="5113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Title II of ESSA </a:t>
            </a:r>
            <a:r>
              <a:rPr lang="en-US" dirty="0" smtClean="0"/>
              <a:t>	$2.556b	+500m	</a:t>
            </a:r>
            <a:r>
              <a:rPr lang="en-US" b="1" dirty="0" smtClean="0"/>
              <a:t>24.3%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Title IV of ESSA </a:t>
            </a:r>
            <a:r>
              <a:rPr lang="en-US" dirty="0" smtClean="0"/>
              <a:t>	$1.320b	+150m 	</a:t>
            </a:r>
            <a:r>
              <a:rPr lang="en-US" b="1" dirty="0" smtClean="0"/>
              <a:t>12.8%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SEED grants </a:t>
            </a:r>
            <a:r>
              <a:rPr lang="en-US" b="1" dirty="0" smtClean="0"/>
              <a:t>	</a:t>
            </a:r>
            <a:r>
              <a:rPr lang="en-US" dirty="0" smtClean="0"/>
              <a:t>	$100m	+25m	</a:t>
            </a:r>
            <a:r>
              <a:rPr lang="en-US" b="1" dirty="0" smtClean="0"/>
              <a:t>33.3%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Special Education Personnel Prep</a:t>
            </a:r>
          </a:p>
          <a:p>
            <a:pPr marL="0" indent="0">
              <a:buNone/>
            </a:pPr>
            <a:r>
              <a:rPr lang="en-US" dirty="0" smtClean="0"/>
              <a:t>				$87m	+9.8m	</a:t>
            </a:r>
            <a:r>
              <a:rPr lang="en-US" b="1" dirty="0" smtClean="0"/>
              <a:t>12.7%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Pell Grant Max </a:t>
            </a:r>
            <a:r>
              <a:rPr lang="en-US" dirty="0" smtClean="0"/>
              <a:t>	$6345	+150	</a:t>
            </a:r>
            <a:r>
              <a:rPr lang="en-US" b="1" dirty="0" smtClean="0"/>
              <a:t>2.4%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Teacher Quality Partnership Grants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$53m	+10m	</a:t>
            </a:r>
            <a:r>
              <a:rPr lang="en-US" b="1" dirty="0" smtClean="0"/>
              <a:t>23.12%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IES Regional Labs</a:t>
            </a:r>
            <a:r>
              <a:rPr lang="en-US" dirty="0" smtClean="0"/>
              <a:t>	$60m	+5m		</a:t>
            </a:r>
            <a:r>
              <a:rPr lang="en-US" b="1" dirty="0" smtClean="0"/>
              <a:t>9.0%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IES </a:t>
            </a:r>
            <a:r>
              <a:rPr lang="en-US" b="1" dirty="0" err="1" smtClean="0">
                <a:solidFill>
                  <a:srgbClr val="0070C0"/>
                </a:solidFill>
              </a:rPr>
              <a:t>Rsch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SpEd</a:t>
            </a:r>
            <a:r>
              <a:rPr lang="en-US" dirty="0" smtClean="0"/>
              <a:t>	$61m	+5m		</a:t>
            </a:r>
            <a:r>
              <a:rPr lang="en-US" b="1" dirty="0" smtClean="0"/>
              <a:t>8.9%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IES Statewide Data</a:t>
            </a:r>
            <a:r>
              <a:rPr lang="en-US" dirty="0" smtClean="0"/>
              <a:t>	$35m	+2m		</a:t>
            </a:r>
            <a:r>
              <a:rPr lang="en-US" b="1" dirty="0" smtClean="0"/>
              <a:t>9.3%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3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Appropriations Minibus #1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b="1" dirty="0"/>
              <a:t>H.R. 2740</a:t>
            </a:r>
            <a:r>
              <a:rPr lang="en-US" dirty="0"/>
              <a:t> - Labor, Health and Human Services, Education, Legislative Branch, Defense, State, Foreign Operations, and Energy and Water Development Appropriations </a:t>
            </a:r>
            <a:r>
              <a:rPr lang="en-US" dirty="0" smtClean="0"/>
              <a:t>Act, 2020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79 amendments </a:t>
            </a:r>
            <a:r>
              <a:rPr lang="en-US" dirty="0" smtClean="0"/>
              <a:t>offered for the Labor-H bill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Passed on June 19, 2019 by a vote of 226-203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Roll Call Vote 367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31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Labor-H, the Floor Action Results for the </a:t>
            </a:r>
            <a:br>
              <a:rPr lang="en-US" dirty="0" smtClean="0"/>
            </a:br>
            <a:r>
              <a:rPr lang="en-US" dirty="0" smtClean="0"/>
              <a:t>Department of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914399"/>
            <a:ext cx="8553449" cy="50235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$5 million in adds to ED: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0.5 million to American Civics </a:t>
            </a:r>
            <a:r>
              <a:rPr lang="en-US" dirty="0" smtClean="0"/>
              <a:t>national activities</a:t>
            </a:r>
            <a:r>
              <a:rPr lang="en-US" dirty="0"/>
              <a:t>                                                               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0.5 million for the National Center for College Students with Disabilities                    </a:t>
            </a:r>
          </a:p>
          <a:p>
            <a:r>
              <a:rPr lang="en-US" dirty="0" smtClean="0"/>
              <a:t>4 </a:t>
            </a:r>
            <a:r>
              <a:rPr lang="en-US" dirty="0"/>
              <a:t>million for the Office of </a:t>
            </a:r>
            <a:r>
              <a:rPr lang="en-US" dirty="0" smtClean="0"/>
              <a:t>Inspector General</a:t>
            </a:r>
            <a:r>
              <a:rPr lang="en-US" dirty="0"/>
              <a:t>                                                                    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$6 million in cuts to ED departmental management: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0.5 million       Amendment #45 by Rep. </a:t>
            </a:r>
            <a:r>
              <a:rPr lang="en-US" dirty="0" err="1"/>
              <a:t>Cicilline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0.5 million       Amendment #50 by Rep. Adams </a:t>
            </a:r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5 million          Amendment #61 by Rep. Lee (NV)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Net change to ED: -$1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CT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5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r"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11005</TotalTime>
  <Words>2096</Words>
  <Application>Microsoft Office PowerPoint</Application>
  <PresentationFormat>On-screen Show (4:3)</PresentationFormat>
  <Paragraphs>335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Century Gothic</vt:lpstr>
      <vt:lpstr>HelveticaNeueLT Std</vt:lpstr>
      <vt:lpstr>Times New Roman</vt:lpstr>
      <vt:lpstr>AACTE Theme</vt:lpstr>
      <vt:lpstr>July 2019 Federal Update </vt:lpstr>
      <vt:lpstr>Deborah Koolbeck Senior Director, Government Relations, AACTE </vt:lpstr>
      <vt:lpstr>Questions will be taken at the end of the presentation.</vt:lpstr>
      <vt:lpstr>Appropriations FY2020</vt:lpstr>
      <vt:lpstr>Appropriations:  U.S. House of Representatives </vt:lpstr>
      <vt:lpstr>Labor – H in the House </vt:lpstr>
      <vt:lpstr>Key Program Results with + $11.8b for the Allocation  </vt:lpstr>
      <vt:lpstr>Status </vt:lpstr>
      <vt:lpstr>Labor-H, the Floor Action Results for the  Department of Education </vt:lpstr>
      <vt:lpstr>Raising the Caps for FY20 &amp; FY21 </vt:lpstr>
      <vt:lpstr>Bipartisan Budget Agreement for FY20 &amp; FY21</vt:lpstr>
      <vt:lpstr>Budget Deal For BY20 &amp; 21 </vt:lpstr>
      <vt:lpstr>Overview of the Caps Since FY12 Courtesy of the Committee for Education Funding  </vt:lpstr>
      <vt:lpstr>Budget Control Act of 2011</vt:lpstr>
      <vt:lpstr>Appropriations:  U.S. Senate </vt:lpstr>
      <vt:lpstr>Status of Appropriations Bills </vt:lpstr>
      <vt:lpstr>What to Expect as We Head to September 30 </vt:lpstr>
      <vt:lpstr>U.S. Department of Education</vt:lpstr>
      <vt:lpstr>Negotiated Rulemaking </vt:lpstr>
      <vt:lpstr>What’s Next? </vt:lpstr>
      <vt:lpstr>The First NPRM – Accreditation </vt:lpstr>
      <vt:lpstr>Articles &amp; Analysis </vt:lpstr>
      <vt:lpstr>TEACH Grant NPRM ???</vt:lpstr>
      <vt:lpstr>Federal Work Study Experimental Site </vt:lpstr>
      <vt:lpstr>Federal Work Study Experimental Site, continued</vt:lpstr>
      <vt:lpstr>Higher Education Act Reauthorization </vt:lpstr>
      <vt:lpstr>U.S. House of Representatives </vt:lpstr>
      <vt:lpstr>House Hearing on Title II of HEA &amp; ESSA </vt:lpstr>
      <vt:lpstr>U.S. Senate </vt:lpstr>
      <vt:lpstr>Negotiations Unfolding </vt:lpstr>
      <vt:lpstr>Perspectives on the Talks, Where is Title II? </vt:lpstr>
      <vt:lpstr>Overall Challenges &amp; Perspectives </vt:lpstr>
      <vt:lpstr>REMEMBER:  YOUR Voice Makes a Difference!</vt:lpstr>
      <vt:lpstr>IMPORTANT BACKGROUND WORK FOR YOUR ADVOCACY</vt:lpstr>
      <vt:lpstr>Your Actions and Engagement </vt:lpstr>
      <vt:lpstr>July 2019 Key Advocacy Actions</vt:lpstr>
      <vt:lpstr>Please Sign Up for the AACTE Action Alerts </vt:lpstr>
      <vt:lpstr>Resources For YOU</vt:lpstr>
      <vt:lpstr>Questions? </vt:lpstr>
      <vt:lpstr>dkoolbeck@aacte.org  202.478.4506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 Gumbar</dc:creator>
  <cp:lastModifiedBy>Deborah A. Koolbeck</cp:lastModifiedBy>
  <cp:revision>741</cp:revision>
  <cp:lastPrinted>2019-07-08T16:05:28Z</cp:lastPrinted>
  <dcterms:created xsi:type="dcterms:W3CDTF">2012-09-11T15:36:55Z</dcterms:created>
  <dcterms:modified xsi:type="dcterms:W3CDTF">2019-07-31T16:31:00Z</dcterms:modified>
</cp:coreProperties>
</file>