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61" r:id="rId3"/>
    <p:sldId id="263" r:id="rId4"/>
    <p:sldId id="266" r:id="rId5"/>
    <p:sldId id="267" r:id="rId6"/>
    <p:sldId id="268" r:id="rId7"/>
    <p:sldId id="297" r:id="rId8"/>
    <p:sldId id="274" r:id="rId9"/>
    <p:sldId id="273" r:id="rId10"/>
    <p:sldId id="269" r:id="rId11"/>
    <p:sldId id="303" r:id="rId12"/>
    <p:sldId id="294" r:id="rId13"/>
    <p:sldId id="270" r:id="rId14"/>
    <p:sldId id="296" r:id="rId15"/>
    <p:sldId id="271" r:id="rId16"/>
    <p:sldId id="272" r:id="rId17"/>
    <p:sldId id="304" r:id="rId18"/>
    <p:sldId id="275" r:id="rId19"/>
    <p:sldId id="276" r:id="rId20"/>
    <p:sldId id="298" r:id="rId21"/>
    <p:sldId id="299" r:id="rId22"/>
    <p:sldId id="282" r:id="rId23"/>
    <p:sldId id="283" r:id="rId24"/>
    <p:sldId id="300" r:id="rId25"/>
    <p:sldId id="295" r:id="rId26"/>
    <p:sldId id="301" r:id="rId27"/>
    <p:sldId id="302" r:id="rId28"/>
    <p:sldId id="290" r:id="rId29"/>
    <p:sldId id="305" r:id="rId30"/>
    <p:sldId id="287" r:id="rId31"/>
    <p:sldId id="289" r:id="rId32"/>
    <p:sldId id="258" r:id="rId33"/>
    <p:sldId id="26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8B0CA2C-8D6C-40DD-A70D-35B3DAEBF643}">
          <p14:sldIdLst>
            <p14:sldId id="256"/>
            <p14:sldId id="261"/>
            <p14:sldId id="263"/>
            <p14:sldId id="266"/>
          </p14:sldIdLst>
        </p14:section>
        <p14:section name="Presentation" id="{D900BE8B-5674-4B96-A9AF-7C201DB7F9E5}">
          <p14:sldIdLst>
            <p14:sldId id="267"/>
            <p14:sldId id="268"/>
            <p14:sldId id="297"/>
            <p14:sldId id="274"/>
            <p14:sldId id="273"/>
            <p14:sldId id="269"/>
            <p14:sldId id="303"/>
            <p14:sldId id="294"/>
            <p14:sldId id="270"/>
            <p14:sldId id="296"/>
            <p14:sldId id="271"/>
            <p14:sldId id="272"/>
            <p14:sldId id="304"/>
            <p14:sldId id="275"/>
            <p14:sldId id="276"/>
            <p14:sldId id="298"/>
            <p14:sldId id="299"/>
            <p14:sldId id="282"/>
            <p14:sldId id="283"/>
            <p14:sldId id="300"/>
            <p14:sldId id="295"/>
            <p14:sldId id="301"/>
            <p14:sldId id="302"/>
            <p14:sldId id="290"/>
            <p14:sldId id="305"/>
            <p14:sldId id="287"/>
            <p14:sldId id="289"/>
          </p14:sldIdLst>
        </p14:section>
        <p14:section name="End" id="{C7105108-2ADE-4960-8185-485C2AF9B891}">
          <p14:sldIdLst>
            <p14:sldId id="258"/>
            <p14:sldId id="2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6171" autoAdjust="0"/>
  </p:normalViewPr>
  <p:slideViewPr>
    <p:cSldViewPr>
      <p:cViewPr varScale="1">
        <p:scale>
          <a:sx n="63" d="100"/>
          <a:sy n="63" d="100"/>
        </p:scale>
        <p:origin x="7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6AB0C-2E16-43E6-916B-45CE38440048}" type="datetimeFigureOut">
              <a:rPr lang="en-US" smtClean="0"/>
              <a:t>9/21/2016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6559C-E519-4ED1-AFEF-FDA7A414C30C}" type="slidenum">
              <a:rPr lang="en-US" smtClean="0"/>
              <a:t>‹#›</a:t>
            </a:fld>
            <a:endParaRPr lang="en-US"/>
          </a:p>
        </p:txBody>
      </p:sp>
    </p:spTree>
    <p:extLst>
      <p:ext uri="{BB962C8B-B14F-4D97-AF65-F5344CB8AC3E}">
        <p14:creationId xmlns:p14="http://schemas.microsoft.com/office/powerpoint/2010/main" val="3415691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93157-6523-41A4-8796-42C99508102F}" type="datetimeFigureOut">
              <a:rPr lang="en-US" smtClean="0"/>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4E73-3533-4934-9901-A174F42AB443}" type="slidenum">
              <a:rPr lang="en-US" smtClean="0"/>
              <a:t>‹#›</a:t>
            </a:fld>
            <a:endParaRPr lang="en-US"/>
          </a:p>
        </p:txBody>
      </p:sp>
    </p:spTree>
    <p:extLst>
      <p:ext uri="{BB962C8B-B14F-4D97-AF65-F5344CB8AC3E}">
        <p14:creationId xmlns:p14="http://schemas.microsoft.com/office/powerpoint/2010/main" val="7405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6</a:t>
            </a:fld>
            <a:endParaRPr lang="en-US"/>
          </a:p>
        </p:txBody>
      </p:sp>
    </p:spTree>
    <p:extLst>
      <p:ext uri="{BB962C8B-B14F-4D97-AF65-F5344CB8AC3E}">
        <p14:creationId xmlns:p14="http://schemas.microsoft.com/office/powerpoint/2010/main" val="259096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19</a:t>
            </a:fld>
            <a:endParaRPr lang="en-US"/>
          </a:p>
        </p:txBody>
      </p:sp>
    </p:spTree>
    <p:extLst>
      <p:ext uri="{BB962C8B-B14F-4D97-AF65-F5344CB8AC3E}">
        <p14:creationId xmlns:p14="http://schemas.microsoft.com/office/powerpoint/2010/main" val="30327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F4E73-3533-4934-9901-A174F42AB443}" type="slidenum">
              <a:rPr lang="en-US" smtClean="0"/>
              <a:t>21</a:t>
            </a:fld>
            <a:endParaRPr lang="en-US"/>
          </a:p>
        </p:txBody>
      </p:sp>
    </p:spTree>
    <p:extLst>
      <p:ext uri="{BB962C8B-B14F-4D97-AF65-F5344CB8AC3E}">
        <p14:creationId xmlns:p14="http://schemas.microsoft.com/office/powerpoint/2010/main" val="585847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0" ty="10160000" sx="55900" sy="559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2" y="1752600"/>
            <a:ext cx="8653649" cy="1336386"/>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CLICK HERE TO ADD TITLE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9281" y="228600"/>
            <a:ext cx="1292970" cy="661988"/>
          </a:xfrm>
          <a:prstGeom prst="rect">
            <a:avLst/>
          </a:prstGeom>
        </p:spPr>
      </p:pic>
    </p:spTree>
    <p:extLst>
      <p:ext uri="{BB962C8B-B14F-4D97-AF65-F5344CB8AC3E}">
        <p14:creationId xmlns:p14="http://schemas.microsoft.com/office/powerpoint/2010/main" val="2710002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a:p>
        </p:txBody>
      </p:sp>
    </p:spTree>
    <p:extLst>
      <p:ext uri="{BB962C8B-B14F-4D97-AF65-F5344CB8AC3E}">
        <p14:creationId xmlns:p14="http://schemas.microsoft.com/office/powerpoint/2010/main" val="285992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a:p>
        </p:txBody>
      </p:sp>
    </p:spTree>
    <p:extLst>
      <p:ext uri="{BB962C8B-B14F-4D97-AF65-F5344CB8AC3E}">
        <p14:creationId xmlns:p14="http://schemas.microsoft.com/office/powerpoint/2010/main" val="527380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EAAE-4C15-40C6-9FDD-0A0C4B15429A}"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a:p>
        </p:txBody>
      </p:sp>
      <p:sp>
        <p:nvSpPr>
          <p:cNvPr id="7" name="TextBox 6"/>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99434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780685"/>
          </a:xfrm>
          <a:noFill/>
          <a:ln>
            <a:noFill/>
          </a:ln>
          <a:effectLst/>
        </p:spPr>
        <p:txBody>
          <a:bodyPr>
            <a:normAutofit/>
          </a:bodyPr>
          <a:lstStyle>
            <a:lvl1pPr>
              <a:defRPr sz="3000" b="1">
                <a:solidFill>
                  <a:schemeClr val="accent6">
                    <a:lumMod val="75000"/>
                  </a:schemeClr>
                </a:solidFill>
                <a:effectLst/>
                <a:latin typeface="HelveticaNeueLT Std" panose="020B0604020202020204" pitchFamily="34"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2" y="1023037"/>
            <a:ext cx="8553449" cy="51135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12469" y="6248408"/>
            <a:ext cx="2133600" cy="365125"/>
          </a:xfrm>
        </p:spPr>
        <p:txBody>
          <a:bodyPr/>
          <a:lstStyle/>
          <a:p>
            <a:fld id="{5320EAAE-4C15-40C6-9FDD-0A0C4B15429A}" type="datetimeFigureOut">
              <a:rPr lang="en-US" smtClean="0"/>
              <a:t>9/21/2016</a:t>
            </a:fld>
            <a:endParaRPr lang="en-US" dirty="0"/>
          </a:p>
        </p:txBody>
      </p:sp>
      <p:sp>
        <p:nvSpPr>
          <p:cNvPr id="5" name="Footer Placeholder 4"/>
          <p:cNvSpPr>
            <a:spLocks noGrp="1"/>
          </p:cNvSpPr>
          <p:nvPr>
            <p:ph type="ftr" sz="quarter" idx="11"/>
          </p:nvPr>
        </p:nvSpPr>
        <p:spPr>
          <a:xfrm>
            <a:off x="3124200" y="6248408"/>
            <a:ext cx="2895600" cy="365125"/>
          </a:xfrm>
        </p:spPr>
        <p:txBody>
          <a:bodyPr/>
          <a:lstStyle/>
          <a:p>
            <a:endParaRPr lang="en-US" dirty="0"/>
          </a:p>
        </p:txBody>
      </p:sp>
      <p:sp>
        <p:nvSpPr>
          <p:cNvPr id="6" name="Slide Number Placeholder 5"/>
          <p:cNvSpPr>
            <a:spLocks noGrp="1"/>
          </p:cNvSpPr>
          <p:nvPr>
            <p:ph type="sldNum" sz="quarter" idx="12"/>
          </p:nvPr>
        </p:nvSpPr>
        <p:spPr>
          <a:xfrm>
            <a:off x="6553200" y="6248408"/>
            <a:ext cx="2133600" cy="365125"/>
          </a:xfrm>
        </p:spPr>
        <p:txBody>
          <a:bodyPr/>
          <a:lstStyle/>
          <a:p>
            <a:fld id="{5EE99A04-50FE-4FEE-8A9B-BD093DFD99C2}" type="slidenum">
              <a:rPr lang="en-US" smtClean="0"/>
              <a:t>‹#›</a:t>
            </a:fld>
            <a:endParaRPr lang="en-US"/>
          </a:p>
        </p:txBody>
      </p:sp>
      <p:sp>
        <p:nvSpPr>
          <p:cNvPr id="12" name="TextBox 11"/>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199" y="5761669"/>
            <a:ext cx="801833" cy="410531"/>
          </a:xfrm>
          <a:prstGeom prst="rect">
            <a:avLst/>
          </a:prstGeom>
        </p:spPr>
      </p:pic>
    </p:spTree>
    <p:extLst>
      <p:ext uri="{BB962C8B-B14F-4D97-AF65-F5344CB8AC3E}">
        <p14:creationId xmlns:p14="http://schemas.microsoft.com/office/powerpoint/2010/main" val="254325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63400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3176"/>
            <a:ext cx="7772400" cy="1470025"/>
          </a:xfrm>
          <a:effectLst>
            <a:outerShdw blurRad="50800" dist="12700" dir="5400000" algn="ctr" rotWithShape="0">
              <a:schemeClr val="tx1">
                <a:alpha val="25000"/>
              </a:schemeClr>
            </a:outerShdw>
          </a:effectLst>
        </p:spPr>
        <p:txBody>
          <a:bodyPr>
            <a:normAutofit/>
          </a:bodyPr>
          <a:lstStyle>
            <a:lvl1pPr>
              <a:defRPr sz="3450" b="1" spc="-113">
                <a:solidFill>
                  <a:schemeClr val="accent6">
                    <a:lumMod val="75000"/>
                  </a:schemeClr>
                </a:solidFill>
                <a:latin typeface="HelveticaNeueLT Std" panose="020B0604020202020204" pitchFamily="34" charset="0"/>
                <a:cs typeface="Arial" pitchFamily="34" charset="0"/>
              </a:defRPr>
            </a:lvl1pPr>
          </a:lstStyle>
          <a:p>
            <a:r>
              <a:rPr lang="en-US" dirty="0" smtClean="0"/>
              <a:t>New Section Title</a:t>
            </a:r>
            <a:endParaRPr lang="en-US" dirty="0"/>
          </a:p>
        </p:txBody>
      </p:sp>
      <p:sp>
        <p:nvSpPr>
          <p:cNvPr id="12" name="Subtitle 2"/>
          <p:cNvSpPr txBox="1">
            <a:spLocks/>
          </p:cNvSpPr>
          <p:nvPr userDrawn="1"/>
        </p:nvSpPr>
        <p:spPr>
          <a:xfrm>
            <a:off x="1447800" y="3886200"/>
            <a:ext cx="6400800" cy="10668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950" b="0" dirty="0">
              <a:solidFill>
                <a:schemeClr val="bg1"/>
              </a:solidFill>
            </a:endParaRPr>
          </a:p>
        </p:txBody>
      </p:sp>
      <p:sp>
        <p:nvSpPr>
          <p:cNvPr id="14" name="Subtitle 2"/>
          <p:cNvSpPr txBox="1">
            <a:spLocks/>
          </p:cNvSpPr>
          <p:nvPr userDrawn="1"/>
        </p:nvSpPr>
        <p:spPr>
          <a:xfrm>
            <a:off x="1447800" y="4953000"/>
            <a:ext cx="6400800" cy="10668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1800" dirty="0">
              <a:solidFill>
                <a:schemeClr val="bg1"/>
              </a:solidFill>
            </a:endParaRPr>
          </a:p>
        </p:txBody>
      </p:sp>
      <p:cxnSp>
        <p:nvCxnSpPr>
          <p:cNvPr id="7" name="Straight Connector 6"/>
          <p:cNvCxnSpPr/>
          <p:nvPr userDrawn="1"/>
        </p:nvCxnSpPr>
        <p:spPr>
          <a:xfrm>
            <a:off x="685800" y="25146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898871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
        <p:nvSpPr>
          <p:cNvPr id="6" name="Title 1"/>
          <p:cNvSpPr>
            <a:spLocks noGrp="1"/>
          </p:cNvSpPr>
          <p:nvPr>
            <p:ph type="ctrTitle" hasCustomPrompt="1"/>
          </p:nvPr>
        </p:nvSpPr>
        <p:spPr>
          <a:xfrm>
            <a:off x="228602" y="2668631"/>
            <a:ext cx="8653649" cy="912769"/>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smtClean="0"/>
              <a:t>QUESTIONS?</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838200"/>
            <a:ext cx="3156679" cy="1616189"/>
          </a:xfrm>
          <a:prstGeom prst="rect">
            <a:avLst/>
          </a:prstGeom>
        </p:spPr>
      </p:pic>
    </p:spTree>
    <p:extLst>
      <p:ext uri="{BB962C8B-B14F-4D97-AF65-F5344CB8AC3E}">
        <p14:creationId xmlns:p14="http://schemas.microsoft.com/office/powerpoint/2010/main" val="259207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0EAAE-4C15-40C6-9FDD-0A0C4B15429A}"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a:p>
        </p:txBody>
      </p:sp>
    </p:spTree>
    <p:extLst>
      <p:ext uri="{BB962C8B-B14F-4D97-AF65-F5344CB8AC3E}">
        <p14:creationId xmlns:p14="http://schemas.microsoft.com/office/powerpoint/2010/main" val="2528401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0EAAE-4C15-40C6-9FDD-0A0C4B15429A}"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99A04-50FE-4FEE-8A9B-BD093DFD99C2}" type="slidenum">
              <a:rPr lang="en-US" smtClean="0"/>
              <a:t>‹#›</a:t>
            </a:fld>
            <a:endParaRPr lang="en-US"/>
          </a:p>
        </p:txBody>
      </p:sp>
      <p:sp>
        <p:nvSpPr>
          <p:cNvPr id="10" name="TextBox 9"/>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362176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0EAAE-4C15-40C6-9FDD-0A0C4B15429A}"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99A04-50FE-4FEE-8A9B-BD093DFD99C2}" type="slidenum">
              <a:rPr lang="en-US" smtClean="0"/>
              <a:t>‹#›</a:t>
            </a:fld>
            <a:endParaRPr lang="en-US"/>
          </a:p>
        </p:txBody>
      </p:sp>
      <p:sp>
        <p:nvSpPr>
          <p:cNvPr id="6" name="TextBox 5"/>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425838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a:p>
        </p:txBody>
      </p:sp>
      <p:sp>
        <p:nvSpPr>
          <p:cNvPr id="8" name="TextBox 7"/>
          <p:cNvSpPr txBox="1"/>
          <p:nvPr userDrawn="1"/>
        </p:nvSpPr>
        <p:spPr>
          <a:xfrm>
            <a:off x="2743200" y="6565078"/>
            <a:ext cx="3657600" cy="253916"/>
          </a:xfrm>
          <a:prstGeom prst="rect">
            <a:avLst/>
          </a:prstGeom>
          <a:noFill/>
        </p:spPr>
        <p:txBody>
          <a:bodyPr wrap="square" rtlCol="0">
            <a:spAutoFit/>
          </a:bodyPr>
          <a:lstStyle/>
          <a:p>
            <a:pPr algn="ctr"/>
            <a:r>
              <a:rPr lang="en-US" sz="1050" dirty="0" smtClean="0">
                <a:solidFill>
                  <a:schemeClr val="bg1"/>
                </a:solidFill>
              </a:rPr>
              <a:t>www.aacte.org</a:t>
            </a:r>
            <a:endParaRPr lang="en-US" sz="1050" dirty="0">
              <a:solidFill>
                <a:schemeClr val="bg1"/>
              </a:solidFill>
            </a:endParaRPr>
          </a:p>
        </p:txBody>
      </p:sp>
    </p:spTree>
    <p:extLst>
      <p:ext uri="{BB962C8B-B14F-4D97-AF65-F5344CB8AC3E}">
        <p14:creationId xmlns:p14="http://schemas.microsoft.com/office/powerpoint/2010/main" val="17837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74638"/>
            <a:ext cx="88011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1450" y="1600206"/>
            <a:ext cx="88011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145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0EAAE-4C15-40C6-9FDD-0A0C4B15429A}" type="datetimeFigureOut">
              <a:rPr lang="en-US" smtClean="0"/>
              <a:t>9/21/2016</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3895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E99A04-50FE-4FEE-8A9B-BD093DFD99C2}" type="slidenum">
              <a:rPr lang="en-US" smtClean="0"/>
              <a:t>‹#›</a:t>
            </a:fld>
            <a:endParaRPr lang="en-US" dirty="0"/>
          </a:p>
        </p:txBody>
      </p:sp>
    </p:spTree>
    <p:extLst>
      <p:ext uri="{BB962C8B-B14F-4D97-AF65-F5344CB8AC3E}">
        <p14:creationId xmlns:p14="http://schemas.microsoft.com/office/powerpoint/2010/main" val="3721449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76" r:id="rId6"/>
    <p:sldLayoutId id="2147483677" r:id="rId7"/>
    <p:sldLayoutId id="2147483678"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defTabSz="685783" rtl="0" eaLnBrk="1" latinLnBrk="0" hangingPunct="1">
        <a:spcBef>
          <a:spcPct val="0"/>
        </a:spcBef>
        <a:buNone/>
        <a:defRPr sz="3000" kern="1200">
          <a:solidFill>
            <a:schemeClr val="accent6">
              <a:lumMod val="75000"/>
            </a:schemeClr>
          </a:solidFill>
          <a:effectLst/>
          <a:latin typeface="HelveticaNeueLT Std" panose="020B0604020202020204" pitchFamily="34"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HelveticaNeueLT Std" panose="020B0604020202020204" pitchFamily="34" charset="0"/>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HelveticaNeueLT Std" panose="020B0604020202020204" pitchFamily="34" charset="0"/>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HelveticaNeueLT Std" panose="020B0604020202020204" pitchFamily="34" charset="0"/>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ngress.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2.ed.gov/policy/elsec/leg/essa/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csso.org/Documents/2016/ESSA/CCSSO%20Stakeholder%20Engagement%20Guide%20FINAL.pdf" TargetMode="External"/><Relationship Id="rId2" Type="http://schemas.openxmlformats.org/officeDocument/2006/relationships/hyperlink" Target="http://www.learningfirst.org/sites/default/files/assets/LFAStakeholderEngagementPrinciples.pdf" TargetMode="External"/><Relationship Id="rId1" Type="http://schemas.openxmlformats.org/officeDocument/2006/relationships/slideLayout" Target="../slideLayouts/slideLayout2.xml"/><Relationship Id="rId5" Type="http://schemas.openxmlformats.org/officeDocument/2006/relationships/hyperlink" Target="http://s3.amazonaws.com/rdcms-pta/files/production/public/Images/ESSA%20Stakeholder%20provisions.pdf" TargetMode="External"/><Relationship Id="rId4" Type="http://schemas.openxmlformats.org/officeDocument/2006/relationships/hyperlink" Target="http://www2.ed.gov/policy/elsec/guid/secletter/160622.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bit.ly/2d8BsoO" TargetMode="External"/><Relationship Id="rId2" Type="http://schemas.openxmlformats.org/officeDocument/2006/relationships/hyperlink" Target="http://bit.ly/2cP1GJd" TargetMode="External"/><Relationship Id="rId1" Type="http://schemas.openxmlformats.org/officeDocument/2006/relationships/slideLayout" Target="../slideLayouts/slideLayout2.xml"/><Relationship Id="rId4" Type="http://schemas.openxmlformats.org/officeDocument/2006/relationships/hyperlink" Target="http://bit.ly/2dehDI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dkoolbeck@aacte.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regs@aact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September 2016 Federal Update </a:t>
            </a:r>
            <a:endParaRPr lang="en-US" dirty="0"/>
          </a:p>
        </p:txBody>
      </p:sp>
    </p:spTree>
    <p:extLst>
      <p:ext uri="{BB962C8B-B14F-4D97-AF65-F5344CB8AC3E}">
        <p14:creationId xmlns:p14="http://schemas.microsoft.com/office/powerpoint/2010/main" val="236046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the Final Reg Is Coming This Fall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Department still intends to release the final regulation by </a:t>
            </a:r>
            <a:r>
              <a:rPr lang="en-US" b="1" dirty="0" smtClean="0"/>
              <a:t>November 1, 2016</a:t>
            </a:r>
            <a:r>
              <a:rPr lang="en-US" dirty="0" smtClean="0"/>
              <a:t>. </a:t>
            </a:r>
            <a:endParaRPr lang="en-US" dirty="0"/>
          </a:p>
          <a:p>
            <a:pPr marL="0" indent="0">
              <a:buNone/>
            </a:pPr>
            <a:endParaRPr lang="en-US" sz="1800" dirty="0"/>
          </a:p>
          <a:p>
            <a:pPr marL="0" indent="0">
              <a:buNone/>
            </a:pPr>
            <a:r>
              <a:rPr lang="en-US" dirty="0" smtClean="0"/>
              <a:t>We do not know what the final regulation will ultimately look like. For example, it is </a:t>
            </a:r>
            <a:r>
              <a:rPr lang="en-US" dirty="0"/>
              <a:t>u</a:t>
            </a:r>
            <a:r>
              <a:rPr lang="en-US" dirty="0" smtClean="0"/>
              <a:t>nclear if the Department has resolved the conflict between the regulation as proposed and ESSA (waivers, testing). </a:t>
            </a:r>
          </a:p>
          <a:p>
            <a:pPr marL="0" indent="0">
              <a:buNone/>
            </a:pPr>
            <a:endParaRPr lang="en-US" sz="1800" dirty="0"/>
          </a:p>
          <a:p>
            <a:pPr marL="0" indent="0">
              <a:buNone/>
            </a:pPr>
            <a:r>
              <a:rPr lang="en-US" dirty="0" smtClean="0"/>
              <a:t>Our energy and attention is focused on crafting a congressional solution – it is not clear that the pending change in the presidency will have any effect on these regulations. </a:t>
            </a:r>
          </a:p>
          <a:p>
            <a:pPr marL="0" indent="0">
              <a:buNone/>
            </a:pPr>
            <a:endParaRPr lang="en-US" dirty="0"/>
          </a:p>
        </p:txBody>
      </p:sp>
    </p:spTree>
    <p:extLst>
      <p:ext uri="{BB962C8B-B14F-4D97-AF65-F5344CB8AC3E}">
        <p14:creationId xmlns:p14="http://schemas.microsoft.com/office/powerpoint/2010/main" val="3717273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President-Elect Action? </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effectLst>
                  <a:outerShdw blurRad="38100" dist="38100" dir="2700000" algn="tl">
                    <a:srgbClr val="000000">
                      <a:alpha val="43137"/>
                    </a:srgbClr>
                  </a:outerShdw>
                </a:effectLst>
              </a:rPr>
              <a:t>IF IT IS </a:t>
            </a:r>
          </a:p>
          <a:p>
            <a:pPr marL="0" indent="0">
              <a:buNone/>
            </a:pPr>
            <a:r>
              <a:rPr lang="en-US" sz="2200" dirty="0" smtClean="0"/>
              <a:t>President Clinton </a:t>
            </a:r>
          </a:p>
          <a:p>
            <a:pPr marL="0" indent="0">
              <a:buNone/>
            </a:pPr>
            <a:r>
              <a:rPr lang="en-US" sz="2200" dirty="0"/>
              <a:t>	</a:t>
            </a:r>
            <a:r>
              <a:rPr lang="en-US" sz="2200" dirty="0" smtClean="0"/>
              <a:t>Secretary Clinton’s education advisors support the</a:t>
            </a:r>
            <a:r>
              <a:rPr lang="en-US" sz="2200" dirty="0"/>
              <a:t>	</a:t>
            </a:r>
            <a:r>
              <a:rPr lang="en-US" sz="2200" dirty="0" smtClean="0"/>
              <a:t>regulations and it is </a:t>
            </a:r>
            <a:r>
              <a:rPr lang="en-US" sz="2200" dirty="0" smtClean="0">
                <a:effectLst>
                  <a:outerShdw blurRad="38100" dist="38100" dir="2700000" algn="tl">
                    <a:srgbClr val="000000">
                      <a:alpha val="43137"/>
                    </a:srgbClr>
                  </a:outerShdw>
                </a:effectLst>
              </a:rPr>
              <a:t>not expected </a:t>
            </a:r>
            <a:r>
              <a:rPr lang="en-US" sz="2200" dirty="0" smtClean="0"/>
              <a:t>that she will stop the 	regulations should she win the presidency.</a:t>
            </a:r>
            <a:endParaRPr lang="en-US" sz="2200" dirty="0"/>
          </a:p>
          <a:p>
            <a:pPr marL="0" indent="0">
              <a:buNone/>
            </a:pPr>
            <a:endParaRPr lang="en-US" sz="600" dirty="0" smtClean="0"/>
          </a:p>
          <a:p>
            <a:pPr marL="0" indent="0">
              <a:buNone/>
            </a:pPr>
            <a:r>
              <a:rPr lang="en-US" sz="2200" dirty="0" smtClean="0"/>
              <a:t>President Trump </a:t>
            </a:r>
          </a:p>
          <a:p>
            <a:pPr marL="0" indent="0">
              <a:buNone/>
            </a:pPr>
            <a:r>
              <a:rPr lang="en-US" sz="2200" dirty="0"/>
              <a:t>	</a:t>
            </a:r>
            <a:r>
              <a:rPr lang="en-US" sz="2200" dirty="0" smtClean="0"/>
              <a:t>While extremely unpredictable in terms of how his education 	policy will unfold, it is </a:t>
            </a:r>
            <a:r>
              <a:rPr lang="en-US" sz="2200" dirty="0" smtClean="0">
                <a:effectLst>
                  <a:outerShdw blurRad="38100" dist="38100" dir="2700000" algn="tl">
                    <a:srgbClr val="000000">
                      <a:alpha val="43137"/>
                    </a:srgbClr>
                  </a:outerShdw>
                </a:effectLst>
              </a:rPr>
              <a:t>expected</a:t>
            </a:r>
            <a:r>
              <a:rPr lang="en-US" sz="2200" dirty="0" smtClean="0"/>
              <a:t> that Mr. Trump would act stop 	the regulation should he win the presidency. </a:t>
            </a:r>
          </a:p>
          <a:p>
            <a:pPr marL="0" indent="0">
              <a:buNone/>
            </a:pPr>
            <a:endParaRPr lang="en-US" sz="600" dirty="0" smtClean="0"/>
          </a:p>
          <a:p>
            <a:pPr marL="0" indent="0">
              <a:buNone/>
            </a:pPr>
            <a:r>
              <a:rPr lang="en-US" sz="2200" dirty="0" smtClean="0"/>
              <a:t>President Johnson ??</a:t>
            </a:r>
          </a:p>
          <a:p>
            <a:pPr marL="0" indent="0">
              <a:buNone/>
            </a:pPr>
            <a:endParaRPr lang="en-US" sz="600" dirty="0" smtClean="0"/>
          </a:p>
          <a:p>
            <a:pPr marL="0" indent="0">
              <a:buNone/>
            </a:pPr>
            <a:r>
              <a:rPr lang="en-US" sz="2200" dirty="0" smtClean="0"/>
              <a:t>President Stein ??</a:t>
            </a:r>
          </a:p>
        </p:txBody>
      </p:sp>
    </p:spTree>
    <p:extLst>
      <p:ext uri="{BB962C8B-B14F-4D97-AF65-F5344CB8AC3E}">
        <p14:creationId xmlns:p14="http://schemas.microsoft.com/office/powerpoint/2010/main" val="1835105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t>
            </a:r>
            <a:endParaRPr lang="en-US" dirty="0"/>
          </a:p>
        </p:txBody>
      </p:sp>
      <p:sp>
        <p:nvSpPr>
          <p:cNvPr id="3" name="Content Placeholder 2"/>
          <p:cNvSpPr>
            <a:spLocks noGrp="1"/>
          </p:cNvSpPr>
          <p:nvPr>
            <p:ph idx="1"/>
          </p:nvPr>
        </p:nvSpPr>
        <p:spPr>
          <a:xfrm>
            <a:off x="304802" y="762000"/>
            <a:ext cx="8553449" cy="5334001"/>
          </a:xfrm>
        </p:spPr>
        <p:txBody>
          <a:bodyPr/>
          <a:lstStyle/>
          <a:p>
            <a:pPr marL="0" indent="0">
              <a:buNone/>
            </a:pPr>
            <a:r>
              <a:rPr lang="en-US" dirty="0" smtClean="0"/>
              <a:t>It is </a:t>
            </a:r>
            <a:r>
              <a:rPr lang="en-US" b="1" dirty="0" smtClean="0"/>
              <a:t>vital </a:t>
            </a:r>
            <a:r>
              <a:rPr lang="en-US" dirty="0" smtClean="0"/>
              <a:t>that you re-connect with your Members of Congress about the regulations, especially if you have not done so recently (out of sight, out of mind almost – their plates are very full and you have to stay in touch &amp; keep them informed).</a:t>
            </a:r>
          </a:p>
          <a:p>
            <a:pPr marL="0" indent="0">
              <a:buNone/>
            </a:pPr>
            <a:endParaRPr lang="en-US" sz="1800" dirty="0"/>
          </a:p>
          <a:p>
            <a:pPr marL="0" indent="0">
              <a:buNone/>
            </a:pPr>
            <a:r>
              <a:rPr lang="en-US" dirty="0" smtClean="0"/>
              <a:t>Given the latest action of the Department – the Supplemental NPRM, the references to the </a:t>
            </a:r>
            <a:r>
              <a:rPr lang="en-US" dirty="0" err="1" smtClean="0"/>
              <a:t>regs</a:t>
            </a:r>
            <a:r>
              <a:rPr lang="en-US" dirty="0" smtClean="0"/>
              <a:t> throughout the budget request, AND the pending release, it is an excellent time to remind your elected officials about the regulations. </a:t>
            </a:r>
            <a:br>
              <a:rPr lang="en-US" dirty="0" smtClean="0"/>
            </a:br>
            <a:r>
              <a:rPr lang="en-US" dirty="0" smtClean="0"/>
              <a:t/>
            </a:r>
            <a:br>
              <a:rPr lang="en-US" dirty="0" smtClean="0"/>
            </a:br>
            <a:r>
              <a:rPr lang="en-US" dirty="0" smtClean="0"/>
              <a:t>If you advocated with others – the governor, your K-12 partners, your state elected officials – now is the time to also reconnect with them on this issue. </a:t>
            </a:r>
            <a:endParaRPr lang="en-US" dirty="0"/>
          </a:p>
        </p:txBody>
      </p:sp>
    </p:spTree>
    <p:extLst>
      <p:ext uri="{BB962C8B-B14F-4D97-AF65-F5344CB8AC3E}">
        <p14:creationId xmlns:p14="http://schemas.microsoft.com/office/powerpoint/2010/main" val="1486645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Legislation </a:t>
            </a:r>
            <a:endParaRPr lang="en-US" sz="4400" dirty="0"/>
          </a:p>
        </p:txBody>
      </p:sp>
    </p:spTree>
    <p:extLst>
      <p:ext uri="{BB962C8B-B14F-4D97-AF65-F5344CB8AC3E}">
        <p14:creationId xmlns:p14="http://schemas.microsoft.com/office/powerpoint/2010/main" val="3030608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632694"/>
            <a:ext cx="8559388" cy="780685"/>
          </a:xfrm>
        </p:spPr>
        <p:txBody>
          <a:bodyPr>
            <a:noAutofit/>
          </a:bodyPr>
          <a:lstStyle/>
          <a:p>
            <a:r>
              <a:rPr lang="en-US" sz="6000" dirty="0" smtClean="0"/>
              <a:t>It’s an Election Year </a:t>
            </a:r>
            <a:endParaRPr lang="en-US" sz="6000" dirty="0"/>
          </a:p>
        </p:txBody>
      </p:sp>
      <p:sp>
        <p:nvSpPr>
          <p:cNvPr id="3" name="Content Placeholder 2"/>
          <p:cNvSpPr>
            <a:spLocks noGrp="1"/>
          </p:cNvSpPr>
          <p:nvPr>
            <p:ph idx="1"/>
          </p:nvPr>
        </p:nvSpPr>
        <p:spPr>
          <a:xfrm>
            <a:off x="228600" y="1600200"/>
            <a:ext cx="8553449" cy="5113538"/>
          </a:xfrm>
        </p:spPr>
        <p:txBody>
          <a:bodyPr/>
          <a:lstStyle/>
          <a:p>
            <a:pPr algn="ctr"/>
            <a:endParaRPr lang="en-US" dirty="0" smtClean="0"/>
          </a:p>
          <a:p>
            <a:pPr algn="ctr"/>
            <a:endParaRPr lang="en-US" dirty="0"/>
          </a:p>
          <a:p>
            <a:pPr marL="0" indent="0" algn="ctr">
              <a:buNone/>
            </a:pPr>
            <a:r>
              <a:rPr lang="en-US" sz="4800" dirty="0" smtClean="0"/>
              <a:t>Not much is going to happen legislatively until December             at the earliest. </a:t>
            </a:r>
            <a:endParaRPr lang="en-US" sz="4800" dirty="0"/>
          </a:p>
        </p:txBody>
      </p:sp>
    </p:spTree>
    <p:extLst>
      <p:ext uri="{BB962C8B-B14F-4D97-AF65-F5344CB8AC3E}">
        <p14:creationId xmlns:p14="http://schemas.microsoft.com/office/powerpoint/2010/main" val="4182887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Act Reauthorization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full reauthorization of HEA will not happen this year, especially given it’s a presidential election year. </a:t>
            </a:r>
          </a:p>
          <a:p>
            <a:pPr marL="0" indent="0">
              <a:buNone/>
            </a:pPr>
            <a:endParaRPr lang="en-US" dirty="0" smtClean="0"/>
          </a:p>
          <a:p>
            <a:pPr marL="0" indent="0">
              <a:buNone/>
            </a:pPr>
            <a:r>
              <a:rPr lang="en-US" dirty="0" smtClean="0"/>
              <a:t>Groundwork will be laid for action in the next Congress. </a:t>
            </a:r>
          </a:p>
          <a:p>
            <a:pPr marL="0" indent="0">
              <a:buNone/>
            </a:pPr>
            <a:endParaRPr lang="en-US" sz="1100" dirty="0"/>
          </a:p>
          <a:p>
            <a:pPr marL="0" indent="0">
              <a:buNone/>
            </a:pPr>
            <a:r>
              <a:rPr lang="en-US" sz="2400" dirty="0" smtClean="0"/>
              <a:t>Title </a:t>
            </a:r>
            <a:r>
              <a:rPr lang="en-US" sz="2400" dirty="0"/>
              <a:t>II of HEA is the Teacher Preparation </a:t>
            </a:r>
            <a:r>
              <a:rPr lang="en-US" sz="2400" dirty="0" smtClean="0"/>
              <a:t>title containing: </a:t>
            </a:r>
          </a:p>
          <a:p>
            <a:pPr lvl="1"/>
            <a:r>
              <a:rPr lang="en-US" sz="2000" dirty="0" smtClean="0"/>
              <a:t>TQP </a:t>
            </a:r>
          </a:p>
          <a:p>
            <a:pPr lvl="1"/>
            <a:r>
              <a:rPr lang="en-US" sz="2000" dirty="0" smtClean="0"/>
              <a:t>Title II data collection </a:t>
            </a:r>
          </a:p>
          <a:p>
            <a:pPr lvl="1"/>
            <a:r>
              <a:rPr lang="en-US" sz="2000" dirty="0" smtClean="0"/>
              <a:t>State responsibility of identifying low performing programs </a:t>
            </a:r>
          </a:p>
          <a:p>
            <a:pPr lvl="1"/>
            <a:r>
              <a:rPr lang="en-US" sz="2000" dirty="0" smtClean="0"/>
              <a:t>Myriad of other programs that have never been funded</a:t>
            </a:r>
          </a:p>
          <a:p>
            <a:pPr lvl="1"/>
            <a:endParaRPr lang="en-US" sz="800" dirty="0" smtClean="0"/>
          </a:p>
          <a:p>
            <a:pPr marL="0" indent="0">
              <a:buNone/>
            </a:pPr>
            <a:r>
              <a:rPr lang="en-US" dirty="0" smtClean="0"/>
              <a:t>Conversations span from eliminating Title II to making some changes to it. In addition, the Administration may offer its own ideas on Title II.</a:t>
            </a:r>
            <a:endParaRPr lang="en-US" sz="2400" dirty="0"/>
          </a:p>
        </p:txBody>
      </p:sp>
    </p:spTree>
    <p:extLst>
      <p:ext uri="{BB962C8B-B14F-4D97-AF65-F5344CB8AC3E}">
        <p14:creationId xmlns:p14="http://schemas.microsoft.com/office/powerpoint/2010/main" val="947925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Preparation Reform Act (EPRA) </a:t>
            </a:r>
            <a:endParaRPr lang="en-US" dirty="0"/>
          </a:p>
        </p:txBody>
      </p:sp>
      <p:sp>
        <p:nvSpPr>
          <p:cNvPr id="3" name="Content Placeholder 2"/>
          <p:cNvSpPr>
            <a:spLocks noGrp="1"/>
          </p:cNvSpPr>
          <p:nvPr>
            <p:ph idx="1"/>
          </p:nvPr>
        </p:nvSpPr>
        <p:spPr/>
        <p:txBody>
          <a:bodyPr/>
          <a:lstStyle/>
          <a:p>
            <a:pPr marL="0" indent="0" algn="ctr">
              <a:buNone/>
            </a:pPr>
            <a:r>
              <a:rPr lang="en-US" dirty="0" smtClean="0"/>
              <a:t>Introduced in Senate (S. 2419) and the House (H.R. 4471) </a:t>
            </a:r>
          </a:p>
          <a:p>
            <a:pPr marL="0" indent="0" algn="ctr">
              <a:buNone/>
            </a:pPr>
            <a:r>
              <a:rPr lang="en-US" dirty="0" smtClean="0">
                <a:hlinkClick r:id="rId2"/>
              </a:rPr>
              <a:t>www.congress.gov</a:t>
            </a:r>
            <a:r>
              <a:rPr lang="en-US" dirty="0" smtClean="0"/>
              <a:t> </a:t>
            </a:r>
          </a:p>
          <a:p>
            <a:pPr marL="0" indent="0" algn="ctr">
              <a:buNone/>
            </a:pPr>
            <a:r>
              <a:rPr lang="en-US" dirty="0" smtClean="0"/>
              <a:t>Supported by Higher Education and K-12 </a:t>
            </a:r>
          </a:p>
          <a:p>
            <a:pPr marL="0" indent="0" algn="ctr">
              <a:buNone/>
            </a:pPr>
            <a:endParaRPr lang="en-US" sz="800" dirty="0"/>
          </a:p>
          <a:p>
            <a:pPr marL="0" indent="0">
              <a:buNone/>
            </a:pPr>
            <a:r>
              <a:rPr lang="en-US" dirty="0" smtClean="0"/>
              <a:t>Amends Title II of HEA:</a:t>
            </a:r>
          </a:p>
          <a:p>
            <a:r>
              <a:rPr lang="en-US" dirty="0" smtClean="0"/>
              <a:t>Expands TQP for principals</a:t>
            </a:r>
          </a:p>
          <a:p>
            <a:r>
              <a:rPr lang="en-US" dirty="0" smtClean="0"/>
              <a:t>Streamlines Title II data collection </a:t>
            </a:r>
          </a:p>
          <a:p>
            <a:r>
              <a:rPr lang="en-US" dirty="0" smtClean="0"/>
              <a:t>Deepens the incentives for states to hold teacher prep accountable by including ESSA Title II funds </a:t>
            </a:r>
          </a:p>
          <a:p>
            <a:r>
              <a:rPr lang="en-US" dirty="0" smtClean="0"/>
              <a:t>Amends TEACH grants </a:t>
            </a:r>
          </a:p>
        </p:txBody>
      </p:sp>
    </p:spTree>
    <p:extLst>
      <p:ext uri="{BB962C8B-B14F-4D97-AF65-F5344CB8AC3E}">
        <p14:creationId xmlns:p14="http://schemas.microsoft.com/office/powerpoint/2010/main" val="1971483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t>
            </a:r>
            <a:endParaRPr lang="en-US" dirty="0"/>
          </a:p>
        </p:txBody>
      </p:sp>
      <p:sp>
        <p:nvSpPr>
          <p:cNvPr id="3" name="Content Placeholder 2"/>
          <p:cNvSpPr>
            <a:spLocks noGrp="1"/>
          </p:cNvSpPr>
          <p:nvPr>
            <p:ph idx="1"/>
          </p:nvPr>
        </p:nvSpPr>
        <p:spPr>
          <a:xfrm>
            <a:off x="304802" y="914400"/>
            <a:ext cx="8553449" cy="5333999"/>
          </a:xfrm>
        </p:spPr>
        <p:txBody>
          <a:bodyPr/>
          <a:lstStyle/>
          <a:p>
            <a:pPr marL="0" indent="0">
              <a:buNone/>
            </a:pPr>
            <a:r>
              <a:rPr lang="en-US" dirty="0" smtClean="0"/>
              <a:t>Review the AACTE website on EPRA, where you will find the one pager. </a:t>
            </a:r>
          </a:p>
          <a:p>
            <a:pPr marL="0" indent="0">
              <a:buNone/>
            </a:pPr>
            <a:endParaRPr lang="en-US" dirty="0"/>
          </a:p>
          <a:p>
            <a:pPr marL="0" indent="0">
              <a:buNone/>
            </a:pPr>
            <a:r>
              <a:rPr lang="en-US" dirty="0" smtClean="0"/>
              <a:t>Review the webinar offered in March 2016 on how to ask an elected official to cosponsor a bill. </a:t>
            </a:r>
            <a:br>
              <a:rPr lang="en-US" dirty="0" smtClean="0"/>
            </a:br>
            <a:r>
              <a:rPr lang="en-US" dirty="0" smtClean="0"/>
              <a:t/>
            </a:r>
            <a:br>
              <a:rPr lang="en-US" dirty="0" smtClean="0"/>
            </a:br>
            <a:r>
              <a:rPr lang="en-US" dirty="0" smtClean="0"/>
              <a:t>Reach out your Representative and your Senators – both – to cosponsor EPRA. </a:t>
            </a:r>
          </a:p>
          <a:p>
            <a:pPr marL="0" indent="0">
              <a:buNone/>
            </a:pPr>
            <a:endParaRPr lang="en-US" dirty="0"/>
          </a:p>
          <a:p>
            <a:pPr marL="0" indent="0">
              <a:buNone/>
            </a:pPr>
            <a:r>
              <a:rPr lang="en-US" dirty="0" smtClean="0"/>
              <a:t>The more cosponsors the more support a measure has. Bipartisan support is desired, so don’t let party affiliation get in the way! </a:t>
            </a:r>
            <a:endParaRPr lang="en-US" dirty="0"/>
          </a:p>
        </p:txBody>
      </p:sp>
    </p:spTree>
    <p:extLst>
      <p:ext uri="{BB962C8B-B14F-4D97-AF65-F5344CB8AC3E}">
        <p14:creationId xmlns:p14="http://schemas.microsoft.com/office/powerpoint/2010/main" val="2731973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Implementation of ESSA </a:t>
            </a:r>
            <a:endParaRPr lang="en-US" dirty="0"/>
          </a:p>
        </p:txBody>
      </p:sp>
    </p:spTree>
    <p:extLst>
      <p:ext uri="{BB962C8B-B14F-4D97-AF65-F5344CB8AC3E}">
        <p14:creationId xmlns:p14="http://schemas.microsoft.com/office/powerpoint/2010/main" val="4002285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Continuing Mad Scrambl</a:t>
            </a:r>
            <a:r>
              <a:rPr lang="en-US" dirty="0"/>
              <a:t>e</a:t>
            </a:r>
          </a:p>
        </p:txBody>
      </p:sp>
      <p:sp>
        <p:nvSpPr>
          <p:cNvPr id="3" name="Content Placeholder 2"/>
          <p:cNvSpPr>
            <a:spLocks noGrp="1"/>
          </p:cNvSpPr>
          <p:nvPr>
            <p:ph idx="1"/>
          </p:nvPr>
        </p:nvSpPr>
        <p:spPr>
          <a:xfrm>
            <a:off x="384366" y="990600"/>
            <a:ext cx="8553449" cy="5113538"/>
          </a:xfrm>
        </p:spPr>
        <p:txBody>
          <a:bodyPr/>
          <a:lstStyle/>
          <a:p>
            <a:pPr marL="0" indent="0">
              <a:buNone/>
            </a:pPr>
            <a:r>
              <a:rPr lang="en-US" dirty="0" smtClean="0"/>
              <a:t>The U.S. Department of Education and the states are scrambling to implement this new law. </a:t>
            </a:r>
          </a:p>
          <a:p>
            <a:pPr marL="0" indent="0">
              <a:buNone/>
            </a:pPr>
            <a:endParaRPr lang="en-US" sz="1800" dirty="0"/>
          </a:p>
          <a:p>
            <a:pPr marL="0" indent="0">
              <a:buNone/>
            </a:pPr>
            <a:r>
              <a:rPr lang="en-US" dirty="0" smtClean="0"/>
              <a:t>The Department’s </a:t>
            </a:r>
            <a:r>
              <a:rPr lang="en-US" dirty="0" smtClean="0">
                <a:hlinkClick r:id="rId3"/>
              </a:rPr>
              <a:t>resources webpage</a:t>
            </a:r>
            <a:r>
              <a:rPr lang="en-US" dirty="0" smtClean="0"/>
              <a:t> contains a vast amount of information on rulemaking and implementation. </a:t>
            </a:r>
          </a:p>
          <a:p>
            <a:pPr marL="0" indent="0">
              <a:buNone/>
            </a:pPr>
            <a:endParaRPr lang="en-US" sz="1800" dirty="0"/>
          </a:p>
          <a:p>
            <a:pPr marL="0" indent="0">
              <a:buNone/>
            </a:pPr>
            <a:r>
              <a:rPr lang="en-US" dirty="0" smtClean="0"/>
              <a:t>Some states are starting to gather stakeholders to engage on aspects of ESSA implementation. </a:t>
            </a:r>
            <a:endParaRPr lang="en-US" dirty="0"/>
          </a:p>
          <a:p>
            <a:pPr marL="255588" indent="-26988"/>
            <a:r>
              <a:rPr lang="en-US" dirty="0" smtClean="0"/>
              <a:t>	Have you reached out to see if teacher prep is being 	included? </a:t>
            </a:r>
          </a:p>
          <a:p>
            <a:pPr marL="255588" indent="-26988"/>
            <a:r>
              <a:rPr lang="en-US" dirty="0"/>
              <a:t>	</a:t>
            </a:r>
            <a:r>
              <a:rPr lang="en-US" dirty="0" smtClean="0"/>
              <a:t>Do you know if your state chapter is engaging on this </a:t>
            </a:r>
          </a:p>
          <a:p>
            <a:pPr marL="255588" indent="-26988">
              <a:buNone/>
            </a:pPr>
            <a:r>
              <a:rPr lang="en-US" dirty="0" smtClean="0"/>
              <a:t>	</a:t>
            </a:r>
            <a:r>
              <a:rPr lang="en-US" dirty="0"/>
              <a:t>	</a:t>
            </a:r>
            <a:r>
              <a:rPr lang="en-US" dirty="0" smtClean="0"/>
              <a:t>issue?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6503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Deborah Koolbeck</a:t>
            </a:r>
            <a:br>
              <a:rPr lang="en-US" dirty="0" smtClean="0"/>
            </a:br>
            <a:r>
              <a:rPr lang="en-US" dirty="0" smtClean="0"/>
              <a:t>Director, Government Relations, AACTE </a:t>
            </a:r>
            <a:endParaRPr lang="en-US" dirty="0"/>
          </a:p>
        </p:txBody>
      </p:sp>
    </p:spTree>
    <p:extLst>
      <p:ext uri="{BB962C8B-B14F-4D97-AF65-F5344CB8AC3E}">
        <p14:creationId xmlns:p14="http://schemas.microsoft.com/office/powerpoint/2010/main" val="3283029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Congress </a:t>
            </a:r>
            <a:endParaRPr lang="en-US" dirty="0"/>
          </a:p>
        </p:txBody>
      </p:sp>
      <p:sp>
        <p:nvSpPr>
          <p:cNvPr id="3" name="Content Placeholder 2"/>
          <p:cNvSpPr>
            <a:spLocks noGrp="1"/>
          </p:cNvSpPr>
          <p:nvPr>
            <p:ph idx="1"/>
          </p:nvPr>
        </p:nvSpPr>
        <p:spPr>
          <a:xfrm>
            <a:off x="304802" y="944880"/>
            <a:ext cx="8553449" cy="5113538"/>
          </a:xfrm>
        </p:spPr>
        <p:txBody>
          <a:bodyPr/>
          <a:lstStyle/>
          <a:p>
            <a:pPr marL="0" indent="0">
              <a:buNone/>
            </a:pPr>
            <a:r>
              <a:rPr lang="en-US" dirty="0" smtClean="0"/>
              <a:t>Both the House and the Senate have held multiple hearings on the implementation of the Every Student Succeeds Act. </a:t>
            </a:r>
          </a:p>
          <a:p>
            <a:pPr marL="0" indent="0">
              <a:buNone/>
            </a:pPr>
            <a:endParaRPr lang="en-US" dirty="0" smtClean="0"/>
          </a:p>
          <a:p>
            <a:pPr marL="0" indent="0">
              <a:buNone/>
            </a:pPr>
            <a:r>
              <a:rPr lang="en-US" dirty="0" smtClean="0"/>
              <a:t>There are MANY aspects of the Departments actions, including through regulation, gaining the attention and the ire of the Congress. </a:t>
            </a:r>
          </a:p>
          <a:p>
            <a:pPr marL="0" indent="0">
              <a:buNone/>
            </a:pPr>
            <a:endParaRPr lang="en-US" dirty="0"/>
          </a:p>
          <a:p>
            <a:pPr marL="0" indent="0">
              <a:buNone/>
            </a:pPr>
            <a:r>
              <a:rPr lang="en-US" dirty="0" smtClean="0"/>
              <a:t>Sadly, in an election year, often where one might expect bipartisanship there are some divisions along party lines. Many things get nuanced in an election year that at other times would have a more of Congress vs the Administration scenario. </a:t>
            </a:r>
            <a:endParaRPr lang="en-US" dirty="0"/>
          </a:p>
        </p:txBody>
      </p:sp>
    </p:spTree>
    <p:extLst>
      <p:ext uri="{BB962C8B-B14F-4D97-AF65-F5344CB8AC3E}">
        <p14:creationId xmlns:p14="http://schemas.microsoft.com/office/powerpoint/2010/main" val="1280208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Items to be Aware of in ESSA </a:t>
            </a:r>
            <a:endParaRPr lang="en-US" dirty="0"/>
          </a:p>
        </p:txBody>
      </p:sp>
      <p:sp>
        <p:nvSpPr>
          <p:cNvPr id="3" name="Content Placeholder 2"/>
          <p:cNvSpPr>
            <a:spLocks noGrp="1"/>
          </p:cNvSpPr>
          <p:nvPr>
            <p:ph idx="1"/>
          </p:nvPr>
        </p:nvSpPr>
        <p:spPr>
          <a:xfrm>
            <a:off x="298863" y="762000"/>
            <a:ext cx="8553449" cy="5113538"/>
          </a:xfrm>
        </p:spPr>
        <p:txBody>
          <a:bodyPr>
            <a:normAutofit/>
          </a:bodyPr>
          <a:lstStyle/>
          <a:p>
            <a:r>
              <a:rPr lang="en-US" dirty="0" smtClean="0"/>
              <a:t>Definition of Highly </a:t>
            </a:r>
            <a:r>
              <a:rPr lang="en-US" dirty="0"/>
              <a:t>Q</a:t>
            </a:r>
            <a:r>
              <a:rPr lang="en-US" dirty="0" smtClean="0"/>
              <a:t>ualified Teacher (HQT) is gone </a:t>
            </a:r>
          </a:p>
          <a:p>
            <a:r>
              <a:rPr lang="en-US" dirty="0" smtClean="0"/>
              <a:t>NCLB waivers gone as of August 1, 2016</a:t>
            </a:r>
          </a:p>
          <a:p>
            <a:r>
              <a:rPr lang="en-US" dirty="0" smtClean="0"/>
              <a:t>Be sure to know how your state defines ‘alternative routes to licensure/certification’</a:t>
            </a:r>
          </a:p>
          <a:p>
            <a:r>
              <a:rPr lang="en-US" dirty="0" smtClean="0"/>
              <a:t>Title II focuses on teacher recruitment, preparation and training </a:t>
            </a:r>
          </a:p>
          <a:p>
            <a:pPr lvl="2"/>
            <a:r>
              <a:rPr lang="en-US" sz="2400" dirty="0" smtClean="0"/>
              <a:t>State allotments </a:t>
            </a:r>
          </a:p>
          <a:p>
            <a:pPr lvl="3"/>
            <a:r>
              <a:rPr lang="en-US" sz="2400" dirty="0" smtClean="0"/>
              <a:t>State allowable uses of funds (5%) of which there are 21</a:t>
            </a:r>
          </a:p>
          <a:p>
            <a:pPr lvl="3"/>
            <a:r>
              <a:rPr lang="en-US" sz="2400" dirty="0" smtClean="0"/>
              <a:t>LEA allowable uses of funds (95%) of which there are 16 </a:t>
            </a:r>
          </a:p>
          <a:p>
            <a:pPr lvl="2"/>
            <a:r>
              <a:rPr lang="en-US" sz="2400" dirty="0" smtClean="0"/>
              <a:t>National programs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175160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II Guidance </a:t>
            </a:r>
            <a:endParaRPr lang="en-US" dirty="0"/>
          </a:p>
        </p:txBody>
      </p:sp>
      <p:sp>
        <p:nvSpPr>
          <p:cNvPr id="3" name="Content Placeholder 2"/>
          <p:cNvSpPr>
            <a:spLocks noGrp="1"/>
          </p:cNvSpPr>
          <p:nvPr>
            <p:ph idx="1"/>
          </p:nvPr>
        </p:nvSpPr>
        <p:spPr/>
        <p:txBody>
          <a:bodyPr/>
          <a:lstStyle/>
          <a:p>
            <a:pPr marL="0" indent="0" algn="ctr">
              <a:buNone/>
            </a:pPr>
            <a:r>
              <a:rPr lang="en-US" dirty="0" smtClean="0"/>
              <a:t/>
            </a:r>
            <a:br>
              <a:rPr lang="en-US" dirty="0" smtClean="0"/>
            </a:br>
            <a:r>
              <a:rPr lang="en-US" sz="2800" dirty="0" smtClean="0"/>
              <a:t>Currently we expect the Department to issue guidance and technical assistance on Title II.</a:t>
            </a:r>
          </a:p>
          <a:p>
            <a:pPr marL="0" indent="0" algn="ctr">
              <a:buNone/>
            </a:pPr>
            <a:endParaRPr lang="en-US" sz="2800" dirty="0" smtClean="0"/>
          </a:p>
          <a:p>
            <a:pPr marL="0" indent="0" algn="ctr">
              <a:buNone/>
            </a:pPr>
            <a:r>
              <a:rPr lang="en-US" sz="2800" dirty="0" smtClean="0"/>
              <a:t>We do not know when the Department will release Title II guidance. </a:t>
            </a:r>
          </a:p>
          <a:p>
            <a:pPr marL="0" indent="0" algn="ctr">
              <a:buNone/>
            </a:pPr>
            <a:endParaRPr lang="en-US" sz="2800" dirty="0"/>
          </a:p>
          <a:p>
            <a:pPr marL="0" indent="0" algn="ctr">
              <a:buNone/>
            </a:pPr>
            <a:r>
              <a:rPr lang="en-US" sz="4000" b="1" dirty="0" smtClean="0">
                <a:effectLst>
                  <a:outerShdw blurRad="38100" dist="38100" dir="2700000" algn="tl">
                    <a:srgbClr val="000000">
                      <a:alpha val="43137"/>
                    </a:srgbClr>
                  </a:outerShdw>
                </a:effectLst>
              </a:rPr>
              <a:t>STAY TUNED!</a:t>
            </a:r>
          </a:p>
        </p:txBody>
      </p:sp>
    </p:spTree>
    <p:extLst>
      <p:ext uri="{BB962C8B-B14F-4D97-AF65-F5344CB8AC3E}">
        <p14:creationId xmlns:p14="http://schemas.microsoft.com/office/powerpoint/2010/main" val="3163394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Timing on Implementing Title II</a:t>
            </a:r>
            <a:endParaRPr lang="en-US" dirty="0"/>
          </a:p>
        </p:txBody>
      </p:sp>
      <p:sp>
        <p:nvSpPr>
          <p:cNvPr id="3" name="Content Placeholder 2"/>
          <p:cNvSpPr>
            <a:spLocks noGrp="1"/>
          </p:cNvSpPr>
          <p:nvPr>
            <p:ph idx="1"/>
          </p:nvPr>
        </p:nvSpPr>
        <p:spPr>
          <a:xfrm>
            <a:off x="298863" y="914400"/>
            <a:ext cx="8553449" cy="4920563"/>
          </a:xfrm>
        </p:spPr>
        <p:txBody>
          <a:bodyPr>
            <a:normAutofit lnSpcReduction="10000"/>
          </a:bodyPr>
          <a:lstStyle/>
          <a:p>
            <a:pPr marL="0" indent="0" algn="ctr">
              <a:buNone/>
            </a:pPr>
            <a:r>
              <a:rPr lang="en-US" dirty="0" smtClean="0"/>
              <a:t>Some states have started to gather stakeholders to begin to select options for the State Activities of Title II. Some states have not even considered starting work on that part of ESSA at this time. </a:t>
            </a:r>
          </a:p>
          <a:p>
            <a:pPr marL="0" indent="0" algn="ctr">
              <a:buNone/>
            </a:pPr>
            <a:endParaRPr lang="en-US" dirty="0" smtClean="0"/>
          </a:p>
          <a:p>
            <a:pPr marL="0" indent="0" algn="ctr">
              <a:buNone/>
            </a:pPr>
            <a:r>
              <a:rPr lang="en-US" dirty="0" smtClean="0"/>
              <a:t>State plans are due in the spring – no hard and fast deadline yet. </a:t>
            </a:r>
          </a:p>
          <a:p>
            <a:pPr marL="0" indent="0" algn="ctr">
              <a:buNone/>
            </a:pPr>
            <a:endParaRPr lang="en-US" dirty="0" smtClean="0"/>
          </a:p>
          <a:p>
            <a:pPr marL="0" indent="0" algn="ctr">
              <a:buNone/>
            </a:pPr>
            <a:r>
              <a:rPr lang="en-US" dirty="0" smtClean="0"/>
              <a:t>There is no timeline on Title II implementation from the Department. </a:t>
            </a:r>
          </a:p>
          <a:p>
            <a:pPr marL="0" indent="0" algn="ctr">
              <a:buNone/>
            </a:pPr>
            <a:endParaRPr lang="en-US" dirty="0" smtClean="0"/>
          </a:p>
          <a:p>
            <a:pPr marL="0" indent="0" algn="ctr">
              <a:buNone/>
            </a:pPr>
            <a:r>
              <a:rPr lang="en-US" dirty="0" smtClean="0"/>
              <a:t>AACTE advises reaching out early and engaging early so that teacher preparation and higher education are at the table. </a:t>
            </a:r>
            <a:endParaRPr lang="en-US" dirty="0"/>
          </a:p>
        </p:txBody>
      </p:sp>
    </p:spTree>
    <p:extLst>
      <p:ext uri="{BB962C8B-B14F-4D97-AF65-F5344CB8AC3E}">
        <p14:creationId xmlns:p14="http://schemas.microsoft.com/office/powerpoint/2010/main" val="3443153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REQUIRED </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3600" dirty="0" smtClean="0"/>
              <a:t>Stakeholder engagement is required by law for developing state and local plans:</a:t>
            </a:r>
          </a:p>
          <a:p>
            <a:pPr marL="0" indent="0" algn="ctr">
              <a:buNone/>
            </a:pPr>
            <a:endParaRPr lang="en-US" sz="3600" dirty="0" smtClean="0"/>
          </a:p>
          <a:p>
            <a:pPr marL="0" indent="0" algn="ctr">
              <a:buNone/>
            </a:pPr>
            <a:r>
              <a:rPr lang="en-US" sz="3600" dirty="0"/>
              <a:t>	</a:t>
            </a:r>
            <a:r>
              <a:rPr lang="en-US" sz="3600" dirty="0" smtClean="0"/>
              <a:t>RESEARCH what is happening in YOUR state &amp; the districts with whom you work to guide YOUR engagement. </a:t>
            </a:r>
          </a:p>
          <a:p>
            <a:pPr marL="0" indent="0" algn="ctr">
              <a:buNone/>
            </a:pPr>
            <a:r>
              <a:rPr lang="en-US" sz="3600" dirty="0" smtClean="0"/>
              <a:t>Check in with your state chapter to see what they are doing.  </a:t>
            </a:r>
          </a:p>
          <a:p>
            <a:pPr marL="0" indent="0" algn="ctr">
              <a:buNone/>
            </a:pPr>
            <a:endParaRPr lang="en-US" sz="3600" dirty="0" smtClean="0"/>
          </a:p>
          <a:p>
            <a:pPr marL="0" indent="0" algn="ctr">
              <a:buNone/>
            </a:pPr>
            <a:r>
              <a:rPr lang="en-US" sz="5400" b="1" dirty="0" smtClean="0"/>
              <a:t>GET AT THE TABLE </a:t>
            </a:r>
            <a:endParaRPr lang="en-US" sz="5400" b="1" dirty="0"/>
          </a:p>
        </p:txBody>
      </p:sp>
    </p:spTree>
    <p:extLst>
      <p:ext uri="{BB962C8B-B14F-4D97-AF65-F5344CB8AC3E}">
        <p14:creationId xmlns:p14="http://schemas.microsoft.com/office/powerpoint/2010/main" val="144719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My Colleague Needs To Be Here </a:t>
            </a:r>
            <a:endParaRPr lang="en-US" dirty="0"/>
          </a:p>
        </p:txBody>
      </p:sp>
      <p:sp>
        <p:nvSpPr>
          <p:cNvPr id="3" name="Content Placeholder 2"/>
          <p:cNvSpPr>
            <a:spLocks noGrp="1"/>
          </p:cNvSpPr>
          <p:nvPr>
            <p:ph idx="1"/>
          </p:nvPr>
        </p:nvSpPr>
        <p:spPr/>
        <p:txBody>
          <a:bodyPr>
            <a:noAutofit/>
          </a:bodyPr>
          <a:lstStyle/>
          <a:p>
            <a:pPr marL="0" indent="0" algn="ctr">
              <a:buNone/>
            </a:pPr>
            <a:r>
              <a:rPr lang="en-US" sz="2800" dirty="0"/>
              <a:t>There is a saying: </a:t>
            </a:r>
          </a:p>
          <a:p>
            <a:pPr marL="0" indent="0" algn="ctr">
              <a:buNone/>
            </a:pPr>
            <a:r>
              <a:rPr lang="en-US" sz="2800" i="1" dirty="0"/>
              <a:t>If you are not at the table, </a:t>
            </a:r>
          </a:p>
          <a:p>
            <a:pPr marL="0" indent="0" algn="ctr">
              <a:buNone/>
            </a:pPr>
            <a:r>
              <a:rPr lang="en-US" sz="2800" i="1" dirty="0"/>
              <a:t>chances are you are on the menu. </a:t>
            </a:r>
          </a:p>
          <a:p>
            <a:pPr marL="0" indent="0" algn="ctr">
              <a:buNone/>
            </a:pPr>
            <a:endParaRPr lang="en-US" sz="2800" dirty="0" smtClean="0"/>
          </a:p>
          <a:p>
            <a:pPr marL="0" indent="0" algn="ctr">
              <a:buNone/>
            </a:pPr>
            <a:r>
              <a:rPr lang="en-US" sz="2800" dirty="0" smtClean="0"/>
              <a:t>While it may not be obvious throughout Title II of ESSA that teacher preparation needs to be at the table, building partnerships and collaborations to engage on opportunities in Title II will help you get to the table. </a:t>
            </a:r>
          </a:p>
          <a:p>
            <a:pPr marL="0" indent="0" algn="ctr">
              <a:buNone/>
            </a:pPr>
            <a:r>
              <a:rPr lang="en-US" sz="2800" dirty="0" smtClean="0"/>
              <a:t/>
            </a:r>
            <a:br>
              <a:rPr lang="en-US" sz="2800" dirty="0" smtClean="0"/>
            </a:br>
            <a:endParaRPr lang="en-US" sz="2800" dirty="0" smtClean="0"/>
          </a:p>
          <a:p>
            <a:pPr marL="0" indent="0">
              <a:buNone/>
            </a:pPr>
            <a:r>
              <a:rPr lang="en-US" sz="2800" dirty="0" smtClean="0"/>
              <a:t> </a:t>
            </a:r>
            <a:endParaRPr lang="en-US" sz="2800" dirty="0"/>
          </a:p>
        </p:txBody>
      </p:sp>
    </p:spTree>
    <p:extLst>
      <p:ext uri="{BB962C8B-B14F-4D97-AF65-F5344CB8AC3E}">
        <p14:creationId xmlns:p14="http://schemas.microsoft.com/office/powerpoint/2010/main" val="143246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Resources </a:t>
            </a:r>
            <a:endParaRPr lang="en-US" dirty="0"/>
          </a:p>
        </p:txBody>
      </p:sp>
      <p:sp>
        <p:nvSpPr>
          <p:cNvPr id="3" name="Content Placeholder 2"/>
          <p:cNvSpPr>
            <a:spLocks noGrp="1"/>
          </p:cNvSpPr>
          <p:nvPr>
            <p:ph idx="1"/>
          </p:nvPr>
        </p:nvSpPr>
        <p:spPr>
          <a:xfrm>
            <a:off x="304802" y="762000"/>
            <a:ext cx="8553449" cy="5374575"/>
          </a:xfrm>
        </p:spPr>
        <p:txBody>
          <a:bodyPr>
            <a:normAutofit/>
          </a:bodyPr>
          <a:lstStyle/>
          <a:p>
            <a:r>
              <a:rPr lang="en-US" sz="2300" u="sng" dirty="0">
                <a:hlinkClick r:id="rId2"/>
              </a:rPr>
              <a:t>Guiding Principles on Stakeholder Engagement as Required in ESSA, Learning First </a:t>
            </a:r>
            <a:r>
              <a:rPr lang="en-US" sz="2300" u="sng" dirty="0" smtClean="0">
                <a:hlinkClick r:id="rId2"/>
              </a:rPr>
              <a:t>Alliance</a:t>
            </a:r>
            <a:endParaRPr lang="en-US" sz="2300" u="sng" dirty="0" smtClean="0"/>
          </a:p>
          <a:p>
            <a:endParaRPr lang="en-US" sz="2300" dirty="0"/>
          </a:p>
          <a:p>
            <a:r>
              <a:rPr lang="en-US" sz="2300" u="sng" dirty="0">
                <a:hlinkClick r:id="rId3"/>
              </a:rPr>
              <a:t>Let’s Get This Conversation Started: Strategies, Tools, Examples and Resources to Help States Engage with Stakeholders to Develop and Implement their ESSA Plans</a:t>
            </a:r>
            <a:r>
              <a:rPr lang="en-US" sz="2300" dirty="0"/>
              <a:t> </a:t>
            </a:r>
            <a:r>
              <a:rPr lang="en-US" sz="2300" dirty="0" smtClean="0"/>
              <a:t>(CCSSO)</a:t>
            </a:r>
            <a:r>
              <a:rPr lang="en-US" sz="2300" dirty="0"/>
              <a:t> </a:t>
            </a:r>
            <a:endParaRPr lang="en-US" sz="2300" dirty="0" smtClean="0"/>
          </a:p>
          <a:p>
            <a:endParaRPr lang="en-US" sz="2300" dirty="0"/>
          </a:p>
          <a:p>
            <a:r>
              <a:rPr lang="en-US" sz="2300" u="sng" dirty="0">
                <a:hlinkClick r:id="rId4"/>
              </a:rPr>
              <a:t>Guidance for Stakeholder Engagement in ESSA, U.S. Department of </a:t>
            </a:r>
            <a:r>
              <a:rPr lang="en-US" sz="2300" u="sng" dirty="0" smtClean="0">
                <a:hlinkClick r:id="rId4"/>
              </a:rPr>
              <a:t>Education</a:t>
            </a:r>
            <a:endParaRPr lang="en-US" sz="2300" u="sng" dirty="0" smtClean="0"/>
          </a:p>
          <a:p>
            <a:pPr marL="0" indent="0">
              <a:buNone/>
            </a:pPr>
            <a:endParaRPr lang="en-US" sz="2300" dirty="0"/>
          </a:p>
          <a:p>
            <a:r>
              <a:rPr lang="en-US" sz="2300" u="sng" dirty="0">
                <a:hlinkClick r:id="rId5"/>
              </a:rPr>
              <a:t>Stakeholder Engagement Provisions in ESSA, National PTA</a:t>
            </a:r>
            <a:endParaRPr lang="en-US" sz="2300" dirty="0"/>
          </a:p>
        </p:txBody>
      </p:sp>
    </p:spTree>
    <p:extLst>
      <p:ext uri="{BB962C8B-B14F-4D97-AF65-F5344CB8AC3E}">
        <p14:creationId xmlns:p14="http://schemas.microsoft.com/office/powerpoint/2010/main" val="4144194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552085"/>
          </a:xfrm>
        </p:spPr>
        <p:txBody>
          <a:bodyPr/>
          <a:lstStyle/>
          <a:p>
            <a:r>
              <a:rPr lang="en-US" dirty="0" smtClean="0"/>
              <a:t>Suggested Areas of Engagement  </a:t>
            </a:r>
            <a:endParaRPr lang="en-US" dirty="0"/>
          </a:p>
        </p:txBody>
      </p:sp>
      <p:sp>
        <p:nvSpPr>
          <p:cNvPr id="3" name="Content Placeholder 2"/>
          <p:cNvSpPr>
            <a:spLocks noGrp="1"/>
          </p:cNvSpPr>
          <p:nvPr>
            <p:ph idx="1"/>
          </p:nvPr>
        </p:nvSpPr>
        <p:spPr>
          <a:xfrm>
            <a:off x="304802" y="1023036"/>
            <a:ext cx="8553449" cy="5530163"/>
          </a:xfrm>
        </p:spPr>
        <p:txBody>
          <a:bodyPr>
            <a:normAutofit/>
          </a:bodyPr>
          <a:lstStyle/>
          <a:p>
            <a:pPr marL="0" indent="0">
              <a:buNone/>
            </a:pPr>
            <a:r>
              <a:rPr lang="en-US" dirty="0" smtClean="0"/>
              <a:t>The state will need to define various things, including : </a:t>
            </a:r>
          </a:p>
          <a:p>
            <a:r>
              <a:rPr lang="en-US" dirty="0" smtClean="0"/>
              <a:t>Effective teacher</a:t>
            </a:r>
          </a:p>
          <a:p>
            <a:r>
              <a:rPr lang="en-US" dirty="0" smtClean="0"/>
              <a:t>Inexperienced teacher </a:t>
            </a:r>
          </a:p>
          <a:p>
            <a:r>
              <a:rPr lang="en-US" dirty="0" smtClean="0"/>
              <a:t>Out-of</a:t>
            </a:r>
            <a:r>
              <a:rPr lang="en-US" dirty="0"/>
              <a:t>-</a:t>
            </a:r>
            <a:r>
              <a:rPr lang="en-US" dirty="0" smtClean="0"/>
              <a:t>field teacher </a:t>
            </a:r>
          </a:p>
          <a:p>
            <a:pPr marL="0" indent="0">
              <a:buNone/>
            </a:pPr>
            <a:endParaRPr lang="en-US" dirty="0"/>
          </a:p>
          <a:p>
            <a:pPr marL="0" indent="0">
              <a:buNone/>
            </a:pPr>
            <a:r>
              <a:rPr lang="en-US" dirty="0" smtClean="0"/>
              <a:t>The state will need to describe in its consolidated plan aspects related to educator prep including the state’s system to ensure adequate preparation of new educators, as well as how the state plans to ensure equitable distribution of teachers. </a:t>
            </a:r>
          </a:p>
          <a:p>
            <a:pPr marL="0" indent="0">
              <a:buNone/>
            </a:pPr>
            <a:r>
              <a:rPr lang="en-US" dirty="0"/>
              <a:t/>
            </a:r>
            <a:br>
              <a:rPr lang="en-US" dirty="0"/>
            </a:br>
            <a:endParaRPr lang="en-US" dirty="0" smtClean="0"/>
          </a:p>
          <a:p>
            <a:pPr marL="0" indent="0">
              <a:buNone/>
            </a:pPr>
            <a:endParaRPr lang="en-US" dirty="0" smtClean="0"/>
          </a:p>
        </p:txBody>
      </p:sp>
    </p:spTree>
    <p:extLst>
      <p:ext uri="{BB962C8B-B14F-4D97-AF65-F5344CB8AC3E}">
        <p14:creationId xmlns:p14="http://schemas.microsoft.com/office/powerpoint/2010/main" val="1901033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Actions and Engagement </a:t>
            </a:r>
            <a:endParaRPr lang="en-US" dirty="0"/>
          </a:p>
        </p:txBody>
      </p:sp>
    </p:spTree>
    <p:extLst>
      <p:ext uri="{BB962C8B-B14F-4D97-AF65-F5344CB8AC3E}">
        <p14:creationId xmlns:p14="http://schemas.microsoft.com/office/powerpoint/2010/main" val="570226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GOTV: Get Out The Vote </a:t>
            </a:r>
            <a:endParaRPr lang="en-US" dirty="0"/>
          </a:p>
        </p:txBody>
      </p:sp>
      <p:sp>
        <p:nvSpPr>
          <p:cNvPr id="3" name="Content Placeholder 2"/>
          <p:cNvSpPr>
            <a:spLocks noGrp="1"/>
          </p:cNvSpPr>
          <p:nvPr>
            <p:ph idx="1"/>
          </p:nvPr>
        </p:nvSpPr>
        <p:spPr>
          <a:xfrm>
            <a:off x="304802" y="685800"/>
            <a:ext cx="8553449" cy="5257800"/>
          </a:xfrm>
        </p:spPr>
        <p:txBody>
          <a:bodyPr>
            <a:normAutofit lnSpcReduction="10000"/>
          </a:bodyPr>
          <a:lstStyle/>
          <a:p>
            <a:pPr marL="0" indent="0">
              <a:buNone/>
            </a:pPr>
            <a:r>
              <a:rPr lang="en-US" dirty="0" smtClean="0"/>
              <a:t>Voting is a critical piece of engaging and participating in our democracy. </a:t>
            </a:r>
            <a:br>
              <a:rPr lang="en-US" dirty="0" smtClean="0"/>
            </a:br>
            <a:endParaRPr lang="en-US" dirty="0" smtClean="0"/>
          </a:p>
          <a:p>
            <a:pPr marL="0" indent="0">
              <a:buNone/>
            </a:pPr>
            <a:r>
              <a:rPr lang="en-US" dirty="0" smtClean="0"/>
              <a:t>Your students may not know the rules around voting – are they an official resident of the state? Have they registered to vote in their new home state? Do they need to register for an absentee ballot back home? </a:t>
            </a:r>
          </a:p>
          <a:p>
            <a:pPr marL="0" indent="0">
              <a:buNone/>
            </a:pPr>
            <a:endParaRPr lang="en-US" dirty="0"/>
          </a:p>
          <a:p>
            <a:pPr marL="0" indent="0">
              <a:buNone/>
            </a:pPr>
            <a:r>
              <a:rPr lang="en-US" dirty="0" smtClean="0"/>
              <a:t>AACTE is part of a higher education association collaboration to get the word out about registered to vote.  </a:t>
            </a:r>
          </a:p>
          <a:p>
            <a:pPr marL="742950" indent="285750"/>
            <a:r>
              <a:rPr lang="en-US" dirty="0" smtClean="0"/>
              <a:t>Key dates and information can be found here: 			</a:t>
            </a:r>
            <a:r>
              <a:rPr lang="en-US" dirty="0">
                <a:hlinkClick r:id="rId2"/>
              </a:rPr>
              <a:t>http://</a:t>
            </a:r>
            <a:r>
              <a:rPr lang="en-US" dirty="0" smtClean="0">
                <a:hlinkClick r:id="rId2"/>
              </a:rPr>
              <a:t>bit.ly/2cP1GJd</a:t>
            </a:r>
            <a:r>
              <a:rPr lang="en-US" dirty="0" smtClean="0"/>
              <a:t> </a:t>
            </a:r>
          </a:p>
          <a:p>
            <a:pPr marL="742950" indent="285750"/>
            <a:r>
              <a:rPr lang="en-US" dirty="0" smtClean="0"/>
              <a:t>A brochure can be found here: </a:t>
            </a:r>
            <a:r>
              <a:rPr lang="en-US" dirty="0">
                <a:hlinkClick r:id="rId3"/>
              </a:rPr>
              <a:t>http://</a:t>
            </a:r>
            <a:r>
              <a:rPr lang="en-US" dirty="0" smtClean="0">
                <a:hlinkClick r:id="rId3"/>
              </a:rPr>
              <a:t>bit.ly/2d8BsoO</a:t>
            </a:r>
            <a:r>
              <a:rPr lang="en-US" dirty="0" smtClean="0"/>
              <a:t> </a:t>
            </a:r>
          </a:p>
          <a:p>
            <a:pPr marL="742950" indent="285750"/>
            <a:r>
              <a:rPr lang="en-US" dirty="0" smtClean="0"/>
              <a:t>Sharon’s blog can be found here: </a:t>
            </a:r>
            <a:r>
              <a:rPr lang="en-US" dirty="0">
                <a:hlinkClick r:id="rId4"/>
              </a:rPr>
              <a:t>http://</a:t>
            </a:r>
            <a:r>
              <a:rPr lang="en-US" dirty="0" smtClean="0">
                <a:hlinkClick r:id="rId4"/>
              </a:rPr>
              <a:t>bit.ly/2dehDIR</a:t>
            </a:r>
            <a:r>
              <a:rPr lang="en-US" dirty="0" smtClean="0"/>
              <a:t> </a:t>
            </a:r>
          </a:p>
        </p:txBody>
      </p:sp>
    </p:spTree>
    <p:extLst>
      <p:ext uri="{BB962C8B-B14F-4D97-AF65-F5344CB8AC3E}">
        <p14:creationId xmlns:p14="http://schemas.microsoft.com/office/powerpoint/2010/main" val="256723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 will be taken at the end of the presentation.</a:t>
            </a:r>
            <a:endParaRPr lang="en-US" dirty="0"/>
          </a:p>
        </p:txBody>
      </p:sp>
    </p:spTree>
    <p:extLst>
      <p:ext uri="{BB962C8B-B14F-4D97-AF65-F5344CB8AC3E}">
        <p14:creationId xmlns:p14="http://schemas.microsoft.com/office/powerpoint/2010/main" val="175813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Actions</a:t>
            </a:r>
            <a:endParaRPr lang="en-US" dirty="0"/>
          </a:p>
        </p:txBody>
      </p:sp>
      <p:sp>
        <p:nvSpPr>
          <p:cNvPr id="3" name="Content Placeholder 2"/>
          <p:cNvSpPr>
            <a:spLocks noGrp="1"/>
          </p:cNvSpPr>
          <p:nvPr>
            <p:ph idx="1"/>
          </p:nvPr>
        </p:nvSpPr>
        <p:spPr>
          <a:xfrm>
            <a:off x="304802" y="1023037"/>
            <a:ext cx="8553449" cy="4691964"/>
          </a:xfrm>
        </p:spPr>
        <p:txBody>
          <a:bodyPr>
            <a:noAutofit/>
          </a:bodyPr>
          <a:lstStyle/>
          <a:p>
            <a:pPr marL="0" indent="0">
              <a:buNone/>
            </a:pPr>
            <a:r>
              <a:rPr lang="en-US" sz="1800" b="1" dirty="0"/>
              <a:t>Teacher Prep </a:t>
            </a:r>
            <a:r>
              <a:rPr lang="en-US" sz="1800" b="1" dirty="0" err="1"/>
              <a:t>Regs</a:t>
            </a:r>
            <a:r>
              <a:rPr lang="en-US" sz="1800" b="1" dirty="0"/>
              <a:t> </a:t>
            </a:r>
            <a:r>
              <a:rPr lang="en-US" sz="1800" dirty="0"/>
              <a:t>– Engage with your Members of </a:t>
            </a:r>
            <a:r>
              <a:rPr lang="en-US" sz="1800" dirty="0" smtClean="0"/>
              <a:t>Congress back home – it is recess in an election year</a:t>
            </a:r>
            <a:r>
              <a:rPr lang="en-US" sz="1800" dirty="0"/>
              <a:t> </a:t>
            </a:r>
            <a:r>
              <a:rPr lang="en-US" sz="1800" dirty="0" smtClean="0"/>
              <a:t>– they are looking to meet with constituents. </a:t>
            </a:r>
            <a:endParaRPr lang="en-US" sz="1800" dirty="0"/>
          </a:p>
          <a:p>
            <a:pPr marL="0" indent="0">
              <a:buNone/>
            </a:pPr>
            <a:endParaRPr lang="en-US" sz="800" dirty="0" smtClean="0"/>
          </a:p>
          <a:p>
            <a:pPr marL="0" indent="0">
              <a:buNone/>
            </a:pPr>
            <a:r>
              <a:rPr lang="en-US" sz="1800" b="1" dirty="0"/>
              <a:t>ESSA</a:t>
            </a:r>
            <a:r>
              <a:rPr lang="en-US" sz="1800" dirty="0"/>
              <a:t> – Stakeholder and Title II engagement with K-12 and higher education colleagues – what opportunities are you creating? </a:t>
            </a:r>
          </a:p>
          <a:p>
            <a:pPr marL="0" indent="0">
              <a:buNone/>
            </a:pPr>
            <a:endParaRPr lang="en-US" sz="800" dirty="0" smtClean="0"/>
          </a:p>
          <a:p>
            <a:pPr marL="0" indent="0">
              <a:buNone/>
            </a:pPr>
            <a:r>
              <a:rPr lang="en-US" sz="1800" b="1" dirty="0" smtClean="0"/>
              <a:t>Appropriations</a:t>
            </a:r>
            <a:r>
              <a:rPr lang="en-US" sz="1800" dirty="0" smtClean="0"/>
              <a:t> </a:t>
            </a:r>
            <a:r>
              <a:rPr lang="en-US" sz="1800" dirty="0" smtClean="0"/>
              <a:t>we </a:t>
            </a:r>
            <a:r>
              <a:rPr lang="en-US" sz="1800" dirty="0" smtClean="0"/>
              <a:t>will reach out in October and November as the omnibus or minibuses are being crafted. </a:t>
            </a:r>
          </a:p>
          <a:p>
            <a:pPr marL="0" indent="0">
              <a:buNone/>
            </a:pPr>
            <a:endParaRPr lang="en-US" sz="800" dirty="0"/>
          </a:p>
          <a:p>
            <a:pPr marL="0" indent="0">
              <a:buNone/>
            </a:pPr>
            <a:r>
              <a:rPr lang="en-US" sz="1800" b="1" dirty="0" smtClean="0"/>
              <a:t>Cosponsors on EPRA </a:t>
            </a:r>
            <a:r>
              <a:rPr lang="en-US" sz="1800" dirty="0" smtClean="0"/>
              <a:t>– Review </a:t>
            </a:r>
            <a:r>
              <a:rPr lang="en-US" sz="1800" b="1" dirty="0" smtClean="0"/>
              <a:t>webinar </a:t>
            </a:r>
            <a:r>
              <a:rPr lang="en-US" sz="1800" dirty="0" smtClean="0"/>
              <a:t>and reach out to your Members of Congress.</a:t>
            </a:r>
            <a:endParaRPr lang="en-US" sz="1800" dirty="0"/>
          </a:p>
          <a:p>
            <a:pPr marL="0" indent="0">
              <a:buNone/>
            </a:pPr>
            <a:r>
              <a:rPr lang="en-US" sz="1800" dirty="0"/>
              <a:t/>
            </a:r>
            <a:br>
              <a:rPr lang="en-US" sz="1800" dirty="0"/>
            </a:br>
            <a:r>
              <a:rPr lang="en-US" sz="1800" b="1" dirty="0" smtClean="0"/>
              <a:t>Relationships</a:t>
            </a:r>
            <a:r>
              <a:rPr lang="en-US" sz="1800" dirty="0" smtClean="0"/>
              <a:t> – build and maintain relationships with elected officials for your advocacy. </a:t>
            </a:r>
          </a:p>
          <a:p>
            <a:pPr marL="0" indent="0">
              <a:buNone/>
            </a:pPr>
            <a:endParaRPr lang="en-US" sz="800" dirty="0"/>
          </a:p>
          <a:p>
            <a:pPr marL="0" indent="0">
              <a:buNone/>
            </a:pPr>
            <a:r>
              <a:rPr lang="en-US" sz="1800" b="1" dirty="0" smtClean="0"/>
              <a:t>Continue to tell your story </a:t>
            </a:r>
            <a:r>
              <a:rPr lang="en-US" sz="1800" dirty="0" smtClean="0"/>
              <a:t>– you are doing fantastic work and it needs to be shared! </a:t>
            </a:r>
            <a:endParaRPr lang="en-US" sz="1800" dirty="0"/>
          </a:p>
          <a:p>
            <a:pPr marL="0" indent="0">
              <a:buNone/>
            </a:pPr>
            <a:endParaRPr lang="en-US" sz="2000" dirty="0"/>
          </a:p>
        </p:txBody>
      </p:sp>
    </p:spTree>
    <p:extLst>
      <p:ext uri="{BB962C8B-B14F-4D97-AF65-F5344CB8AC3E}">
        <p14:creationId xmlns:p14="http://schemas.microsoft.com/office/powerpoint/2010/main" val="1520801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We have resources to support you in your advocacy work and to keep you up to date on important issues and activities happening at the federal level. </a:t>
            </a:r>
          </a:p>
          <a:p>
            <a:r>
              <a:rPr lang="en-US" dirty="0" smtClean="0"/>
              <a:t>Blogs </a:t>
            </a:r>
            <a:endParaRPr lang="en-US" dirty="0"/>
          </a:p>
          <a:p>
            <a:r>
              <a:rPr lang="en-US" dirty="0" smtClean="0"/>
              <a:t>Tweets</a:t>
            </a:r>
            <a:endParaRPr lang="en-US" dirty="0"/>
          </a:p>
          <a:p>
            <a:r>
              <a:rPr lang="en-US" dirty="0" smtClean="0"/>
              <a:t>Website </a:t>
            </a:r>
          </a:p>
          <a:p>
            <a:r>
              <a:rPr lang="en-US" dirty="0" smtClean="0"/>
              <a:t>Documents </a:t>
            </a:r>
            <a:r>
              <a:rPr lang="en-US" dirty="0"/>
              <a:t>posted in resource library </a:t>
            </a:r>
          </a:p>
          <a:p>
            <a:r>
              <a:rPr lang="en-US" dirty="0" smtClean="0"/>
              <a:t>Monthly </a:t>
            </a:r>
            <a:r>
              <a:rPr lang="en-US" dirty="0"/>
              <a:t>Federal update webinars </a:t>
            </a:r>
          </a:p>
          <a:p>
            <a:pPr marL="0" indent="0">
              <a:buNone/>
            </a:pPr>
            <a:r>
              <a:rPr lang="en-US" dirty="0" smtClean="0"/>
              <a:t>	•</a:t>
            </a:r>
            <a:r>
              <a:rPr lang="en-US" dirty="0"/>
              <a:t> </a:t>
            </a:r>
            <a:r>
              <a:rPr lang="en-US" dirty="0" smtClean="0"/>
              <a:t> 2 </a:t>
            </a:r>
            <a:r>
              <a:rPr lang="en-US" dirty="0"/>
              <a:t>days of the week </a:t>
            </a:r>
          </a:p>
          <a:p>
            <a:pPr marL="0" indent="0">
              <a:buNone/>
            </a:pPr>
            <a:r>
              <a:rPr lang="en-US" dirty="0" smtClean="0"/>
              <a:t>	•  2 </a:t>
            </a:r>
            <a:r>
              <a:rPr lang="en-US" dirty="0"/>
              <a:t>different times to accommodate </a:t>
            </a:r>
            <a:r>
              <a:rPr lang="en-US" dirty="0" smtClean="0"/>
              <a:t>time zones </a:t>
            </a:r>
          </a:p>
          <a:p>
            <a:r>
              <a:rPr lang="en-US" dirty="0" smtClean="0"/>
              <a:t>Webinars </a:t>
            </a:r>
            <a:r>
              <a:rPr lang="en-US" dirty="0"/>
              <a:t>on advocacy campaigns</a:t>
            </a:r>
          </a:p>
          <a:p>
            <a:r>
              <a:rPr lang="en-US" dirty="0" smtClean="0"/>
              <a:t>Webinars </a:t>
            </a:r>
            <a:r>
              <a:rPr lang="en-US" dirty="0"/>
              <a:t>on immediate action needs</a:t>
            </a:r>
          </a:p>
          <a:p>
            <a:endParaRPr lang="en-US" dirty="0"/>
          </a:p>
        </p:txBody>
      </p:sp>
    </p:spTree>
    <p:extLst>
      <p:ext uri="{BB962C8B-B14F-4D97-AF65-F5344CB8AC3E}">
        <p14:creationId xmlns:p14="http://schemas.microsoft.com/office/powerpoint/2010/main" val="138459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 </a:t>
            </a:r>
            <a:endParaRPr lang="en-US" dirty="0"/>
          </a:p>
        </p:txBody>
      </p:sp>
    </p:spTree>
    <p:extLst>
      <p:ext uri="{BB962C8B-B14F-4D97-AF65-F5344CB8AC3E}">
        <p14:creationId xmlns:p14="http://schemas.microsoft.com/office/powerpoint/2010/main" val="260862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dkoolbeck@aacte.org</a:t>
            </a:r>
            <a:r>
              <a:rPr lang="en-US" dirty="0" smtClean="0"/>
              <a:t> </a:t>
            </a:r>
            <a:br>
              <a:rPr lang="en-US" dirty="0" smtClean="0"/>
            </a:br>
            <a:r>
              <a:rPr lang="en-US" dirty="0" smtClean="0"/>
              <a:t>202.478.4506</a:t>
            </a:r>
            <a:endParaRPr lang="en-US" dirty="0"/>
          </a:p>
        </p:txBody>
      </p:sp>
    </p:spTree>
    <p:extLst>
      <p:ext uri="{BB962C8B-B14F-4D97-AF65-F5344CB8AC3E}">
        <p14:creationId xmlns:p14="http://schemas.microsoft.com/office/powerpoint/2010/main" val="52645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Appropriations for FY17 </a:t>
            </a:r>
            <a:endParaRPr lang="en-US" dirty="0"/>
          </a:p>
        </p:txBody>
      </p:sp>
    </p:spTree>
    <p:extLst>
      <p:ext uri="{BB962C8B-B14F-4D97-AF65-F5344CB8AC3E}">
        <p14:creationId xmlns:p14="http://schemas.microsoft.com/office/powerpoint/2010/main" val="3739262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Appropriations </a:t>
            </a:r>
            <a:endParaRPr lang="en-US" dirty="0"/>
          </a:p>
        </p:txBody>
      </p:sp>
      <p:sp>
        <p:nvSpPr>
          <p:cNvPr id="3" name="Content Placeholder 2"/>
          <p:cNvSpPr>
            <a:spLocks noGrp="1"/>
          </p:cNvSpPr>
          <p:nvPr>
            <p:ph idx="1"/>
          </p:nvPr>
        </p:nvSpPr>
        <p:spPr>
          <a:xfrm>
            <a:off x="304802" y="762000"/>
            <a:ext cx="8553449" cy="5943599"/>
          </a:xfrm>
        </p:spPr>
        <p:txBody>
          <a:bodyPr>
            <a:noAutofit/>
          </a:bodyPr>
          <a:lstStyle/>
          <a:p>
            <a:pPr marL="0" indent="0">
              <a:buNone/>
            </a:pPr>
            <a:r>
              <a:rPr lang="en-US" dirty="0" smtClean="0"/>
              <a:t>HOUSE:</a:t>
            </a:r>
          </a:p>
          <a:p>
            <a:pPr marL="0" indent="0">
              <a:buNone/>
            </a:pPr>
            <a:r>
              <a:rPr lang="en-US" dirty="0"/>
              <a:t>	</a:t>
            </a:r>
            <a:r>
              <a:rPr lang="en-US" dirty="0" smtClean="0"/>
              <a:t>All 12 appropriations bills have moved through full 	committee</a:t>
            </a:r>
          </a:p>
          <a:p>
            <a:pPr marL="0" indent="0">
              <a:buNone/>
            </a:pPr>
            <a:r>
              <a:rPr lang="en-US" dirty="0" smtClean="0"/>
              <a:t>SENATE :</a:t>
            </a:r>
          </a:p>
          <a:p>
            <a:pPr marL="0" indent="0">
              <a:buNone/>
            </a:pPr>
            <a:r>
              <a:rPr lang="en-US" dirty="0"/>
              <a:t>	</a:t>
            </a:r>
            <a:r>
              <a:rPr lang="en-US" dirty="0" smtClean="0"/>
              <a:t>All 12 appropriations bills have moved through full 	committee</a:t>
            </a:r>
          </a:p>
          <a:p>
            <a:pPr marL="0" indent="0">
              <a:buNone/>
            </a:pPr>
            <a:endParaRPr lang="en-US" sz="2200" dirty="0" smtClean="0"/>
          </a:p>
          <a:p>
            <a:pPr marL="0" indent="0">
              <a:buNone/>
            </a:pPr>
            <a:r>
              <a:rPr lang="en-US" sz="2200" dirty="0" smtClean="0"/>
              <a:t>Given the election, Congress is crafting a Continuing Resolution through December 9, 2016, ensuring that a lame-duck session will take place. </a:t>
            </a:r>
          </a:p>
          <a:p>
            <a:pPr marL="0" indent="0">
              <a:buNone/>
            </a:pPr>
            <a:r>
              <a:rPr lang="en-US" sz="2200" dirty="0" smtClean="0"/>
              <a:t>Negotiations have begun on whether or not to do an omnibus or several minibuses. </a:t>
            </a:r>
            <a:r>
              <a:rPr lang="en-US" sz="2200" dirty="0"/>
              <a:t>	</a:t>
            </a:r>
          </a:p>
          <a:p>
            <a:pPr marL="0" indent="0">
              <a:buNone/>
            </a:pPr>
            <a:endParaRPr lang="en-US" sz="2200" dirty="0" smtClean="0"/>
          </a:p>
        </p:txBody>
      </p:sp>
    </p:spTree>
    <p:extLst>
      <p:ext uri="{BB962C8B-B14F-4D97-AF65-F5344CB8AC3E}">
        <p14:creationId xmlns:p14="http://schemas.microsoft.com/office/powerpoint/2010/main" val="3559461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Reminder: Labor-H Bill</a:t>
            </a:r>
            <a:endParaRPr lang="en-US" dirty="0"/>
          </a:p>
        </p:txBody>
      </p:sp>
      <p:sp>
        <p:nvSpPr>
          <p:cNvPr id="3" name="Content Placeholder 2"/>
          <p:cNvSpPr>
            <a:spLocks noGrp="1"/>
          </p:cNvSpPr>
          <p:nvPr>
            <p:ph idx="1"/>
          </p:nvPr>
        </p:nvSpPr>
        <p:spPr>
          <a:xfrm>
            <a:off x="298863" y="1066800"/>
            <a:ext cx="8553449" cy="5570738"/>
          </a:xfrm>
        </p:spPr>
        <p:txBody>
          <a:bodyPr>
            <a:normAutofit fontScale="77500" lnSpcReduction="20000"/>
          </a:bodyPr>
          <a:lstStyle/>
          <a:p>
            <a:pPr marL="0" indent="0">
              <a:buNone/>
            </a:pPr>
            <a:r>
              <a:rPr lang="en-US" sz="3100" dirty="0" smtClean="0"/>
              <a:t>Both the House and the Senate moved the Labor-H bill through full committee. </a:t>
            </a:r>
          </a:p>
          <a:p>
            <a:pPr marL="0" indent="0">
              <a:buNone/>
            </a:pPr>
            <a:endParaRPr lang="en-US" sz="3100" dirty="0" smtClean="0"/>
          </a:p>
          <a:p>
            <a:pPr marL="0" indent="0">
              <a:buNone/>
            </a:pPr>
            <a:r>
              <a:rPr lang="en-US" sz="3100" dirty="0" smtClean="0"/>
              <a:t>Neither bill saw Floor action before the congressional recess.  </a:t>
            </a:r>
          </a:p>
          <a:p>
            <a:pPr marL="0" indent="0">
              <a:buNone/>
            </a:pPr>
            <a:endParaRPr lang="en-US" sz="3100" dirty="0"/>
          </a:p>
          <a:p>
            <a:pPr marL="0" indent="0">
              <a:buNone/>
            </a:pPr>
            <a:r>
              <a:rPr lang="en-US" sz="3100" dirty="0" smtClean="0"/>
              <a:t>The House approved a $66.8b budget for ED; vote 31-19</a:t>
            </a:r>
          </a:p>
          <a:p>
            <a:pPr marL="0" indent="0">
              <a:buNone/>
            </a:pPr>
            <a:r>
              <a:rPr lang="en-US" sz="3100" dirty="0"/>
              <a:t>	</a:t>
            </a:r>
            <a:r>
              <a:rPr lang="en-US" sz="3100" dirty="0" smtClean="0"/>
              <a:t>Zeroed out Teacher Quality Partnerships </a:t>
            </a:r>
          </a:p>
          <a:p>
            <a:pPr marL="0" indent="0">
              <a:buNone/>
            </a:pPr>
            <a:r>
              <a:rPr lang="en-US" sz="3100" dirty="0"/>
              <a:t>	</a:t>
            </a:r>
            <a:r>
              <a:rPr lang="en-US" sz="3100" dirty="0" smtClean="0"/>
              <a:t>	Amendment to restore TQP by Rep. Price failed </a:t>
            </a:r>
          </a:p>
          <a:p>
            <a:pPr marL="0" indent="0">
              <a:buNone/>
            </a:pPr>
            <a:r>
              <a:rPr lang="en-US" sz="3100" dirty="0" smtClean="0"/>
              <a:t>	Policy Rider prohibiting the teacher prep </a:t>
            </a:r>
            <a:r>
              <a:rPr lang="en-US" sz="3100" dirty="0" err="1" smtClean="0"/>
              <a:t>regs</a:t>
            </a:r>
            <a:r>
              <a:rPr lang="en-US" sz="3100" dirty="0" smtClean="0"/>
              <a:t> survived </a:t>
            </a:r>
          </a:p>
          <a:p>
            <a:pPr marL="0" indent="0">
              <a:buNone/>
            </a:pPr>
            <a:endParaRPr lang="en-US" sz="3100" dirty="0" smtClean="0"/>
          </a:p>
          <a:p>
            <a:pPr marL="0" indent="0">
              <a:buNone/>
            </a:pPr>
            <a:r>
              <a:rPr lang="en-US" sz="3100" dirty="0" smtClean="0"/>
              <a:t>The Senate approved a $67.8b budget for ED; vote 29-1</a:t>
            </a:r>
          </a:p>
          <a:p>
            <a:pPr marL="0" indent="0">
              <a:buNone/>
            </a:pPr>
            <a:r>
              <a:rPr lang="en-US" sz="3100" dirty="0"/>
              <a:t>	</a:t>
            </a:r>
            <a:r>
              <a:rPr lang="en-US" sz="3100" dirty="0" smtClean="0"/>
              <a:t>Funded TQP at $43.1m (flat funded)</a:t>
            </a:r>
          </a:p>
          <a:p>
            <a:pPr marL="0" indent="0">
              <a:buNone/>
            </a:pPr>
            <a:r>
              <a:rPr lang="en-US" sz="3100" dirty="0"/>
              <a:t>	</a:t>
            </a:r>
            <a:r>
              <a:rPr lang="en-US" sz="3100" dirty="0" smtClean="0"/>
              <a:t>No policy riders in this bipartisan measure  </a:t>
            </a:r>
          </a:p>
          <a:p>
            <a:pPr marL="0" indent="0">
              <a:buNone/>
            </a:pPr>
            <a:r>
              <a:rPr lang="en-US" sz="2600" dirty="0"/>
              <a:t>	</a:t>
            </a:r>
            <a:endParaRPr lang="en-US" sz="2600" dirty="0" smtClean="0"/>
          </a:p>
          <a:p>
            <a:pPr marL="0" indent="0">
              <a:buNone/>
            </a:pPr>
            <a:r>
              <a:rPr lang="en-US" dirty="0"/>
              <a:t>	</a:t>
            </a:r>
          </a:p>
        </p:txBody>
      </p:sp>
    </p:spTree>
    <p:extLst>
      <p:ext uri="{BB962C8B-B14F-4D97-AF65-F5344CB8AC3E}">
        <p14:creationId xmlns:p14="http://schemas.microsoft.com/office/powerpoint/2010/main" val="374454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for the Policy Rider?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Having language in the omnibus or minibuses expected in the lame duck session post-election is currently the best chance at stopping the promulgation and implementation of the proposed regulations on teacher preparation programs. </a:t>
            </a:r>
          </a:p>
          <a:p>
            <a:pPr marL="0" indent="0" algn="ctr">
              <a:buNone/>
            </a:pPr>
            <a:endParaRPr lang="en-US" dirty="0"/>
          </a:p>
          <a:p>
            <a:pPr marL="0" indent="0" algn="ctr">
              <a:buNone/>
            </a:pPr>
            <a:r>
              <a:rPr lang="en-US" b="1" u="sng" dirty="0" smtClean="0"/>
              <a:t>CHALLENGES: </a:t>
            </a:r>
          </a:p>
          <a:p>
            <a:pPr marL="0" indent="0" algn="ctr">
              <a:buNone/>
            </a:pPr>
            <a:r>
              <a:rPr lang="en-US" dirty="0" smtClean="0"/>
              <a:t>“Poison Pill Policy Riders” will kill the omnibus/minibuses.</a:t>
            </a:r>
          </a:p>
          <a:p>
            <a:pPr marL="0" indent="0" algn="ctr">
              <a:buNone/>
            </a:pPr>
            <a:r>
              <a:rPr lang="en-US" dirty="0" smtClean="0"/>
              <a:t>We must make the case in support of the policy rider to </a:t>
            </a:r>
            <a:r>
              <a:rPr lang="en-US" b="1" dirty="0" smtClean="0"/>
              <a:t>both sides of the aisle</a:t>
            </a:r>
            <a:r>
              <a:rPr lang="en-US" dirty="0" smtClean="0"/>
              <a:t> so that neither side sees the language as a poison pill, but an effort that constituents support. </a:t>
            </a:r>
            <a:endParaRPr lang="en-US" dirty="0"/>
          </a:p>
        </p:txBody>
      </p:sp>
    </p:spTree>
    <p:extLst>
      <p:ext uri="{BB962C8B-B14F-4D97-AF65-F5344CB8AC3E}">
        <p14:creationId xmlns:p14="http://schemas.microsoft.com/office/powerpoint/2010/main" val="2465332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Proposed Regulations on Teacher Preparation Programs </a:t>
            </a:r>
            <a:endParaRPr lang="en-US" dirty="0"/>
          </a:p>
        </p:txBody>
      </p:sp>
    </p:spTree>
    <p:extLst>
      <p:ext uri="{BB962C8B-B14F-4D97-AF65-F5344CB8AC3E}">
        <p14:creationId xmlns:p14="http://schemas.microsoft.com/office/powerpoint/2010/main" val="3300587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NPRM </a:t>
            </a:r>
            <a:endParaRPr lang="en-US" dirty="0"/>
          </a:p>
        </p:txBody>
      </p:sp>
      <p:sp>
        <p:nvSpPr>
          <p:cNvPr id="3" name="Content Placeholder 2"/>
          <p:cNvSpPr>
            <a:spLocks noGrp="1"/>
          </p:cNvSpPr>
          <p:nvPr>
            <p:ph idx="1"/>
          </p:nvPr>
        </p:nvSpPr>
        <p:spPr>
          <a:xfrm>
            <a:off x="304802" y="1023036"/>
            <a:ext cx="8553449" cy="5530163"/>
          </a:xfrm>
        </p:spPr>
        <p:txBody>
          <a:bodyPr>
            <a:normAutofit fontScale="92500" lnSpcReduction="20000"/>
          </a:bodyPr>
          <a:lstStyle/>
          <a:p>
            <a:pPr marL="0" indent="0" algn="ctr">
              <a:buNone/>
            </a:pPr>
            <a:r>
              <a:rPr lang="en-US" sz="3200" b="1" dirty="0" smtClean="0">
                <a:effectLst>
                  <a:outerShdw blurRad="38100" dist="38100" dir="2700000" algn="tl">
                    <a:srgbClr val="000000">
                      <a:alpha val="43137"/>
                    </a:srgbClr>
                  </a:outerShdw>
                </a:effectLst>
              </a:rPr>
              <a:t>THANK YOU for advocating on behalf of the profession!</a:t>
            </a:r>
          </a:p>
          <a:p>
            <a:pPr marL="0" indent="0" algn="ctr">
              <a:buNone/>
            </a:pPr>
            <a:endParaRPr lang="en-US" sz="3200" dirty="0"/>
          </a:p>
          <a:p>
            <a:pPr marL="0" indent="0" algn="ctr">
              <a:buNone/>
            </a:pPr>
            <a:r>
              <a:rPr lang="en-US" sz="3500" dirty="0" smtClean="0"/>
              <a:t>If you have not shared your comments on this supplemental NPRM with both of your Senators and your Representative, please do so! </a:t>
            </a:r>
          </a:p>
          <a:p>
            <a:pPr marL="0" indent="0" algn="ctr">
              <a:buNone/>
            </a:pPr>
            <a:endParaRPr lang="en-US" sz="3500" dirty="0" smtClean="0"/>
          </a:p>
          <a:p>
            <a:pPr marL="0" indent="0" algn="ctr">
              <a:buNone/>
            </a:pPr>
            <a:r>
              <a:rPr lang="en-US" sz="3500" dirty="0" smtClean="0"/>
              <a:t>If you need guidance or assistance, please reach out via email to </a:t>
            </a:r>
            <a:r>
              <a:rPr lang="en-US" sz="3500" dirty="0" smtClean="0">
                <a:hlinkClick r:id="rId2"/>
              </a:rPr>
              <a:t>regs@aacte.org</a:t>
            </a:r>
            <a:r>
              <a:rPr lang="en-US" sz="3500" dirty="0"/>
              <a:t>!</a:t>
            </a:r>
            <a:endParaRPr lang="en-US" sz="3500" dirty="0" smtClean="0"/>
          </a:p>
          <a:p>
            <a:pPr marL="0" indent="0" algn="ctr">
              <a:buNone/>
            </a:pPr>
            <a:endParaRPr lang="en-US" sz="2800" dirty="0"/>
          </a:p>
          <a:p>
            <a:pPr marL="0" indent="0" algn="ctr">
              <a:buNone/>
            </a:pPr>
            <a:endParaRPr lang="en-US" sz="2800" dirty="0" smtClean="0"/>
          </a:p>
          <a:p>
            <a:pPr marL="0" indent="0" algn="ctr">
              <a:buNone/>
            </a:pPr>
            <a:r>
              <a:rPr lang="en-US" dirty="0" smtClean="0"/>
              <a:t> </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02429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AAC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3473</TotalTime>
  <Words>1278</Words>
  <Application>Microsoft Office PowerPoint</Application>
  <PresentationFormat>On-screen Show (4:3)</PresentationFormat>
  <Paragraphs>207</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HelveticaNeueLT Std</vt:lpstr>
      <vt:lpstr>Times New Roman</vt:lpstr>
      <vt:lpstr>AACTE Theme</vt:lpstr>
      <vt:lpstr>September 2016 Federal Update </vt:lpstr>
      <vt:lpstr>Deborah Koolbeck Director, Government Relations, AACTE </vt:lpstr>
      <vt:lpstr>Questions will be taken at the end of the presentation.</vt:lpstr>
      <vt:lpstr>Appropriations for FY17 </vt:lpstr>
      <vt:lpstr>Appropriations </vt:lpstr>
      <vt:lpstr>As a Reminder: Labor-H Bill</vt:lpstr>
      <vt:lpstr>Hope for the Policy Rider? </vt:lpstr>
      <vt:lpstr>Proposed Regulations on Teacher Preparation Programs </vt:lpstr>
      <vt:lpstr>Supplemental NPRM </vt:lpstr>
      <vt:lpstr>Yes, the Final Reg Is Coming This Fall </vt:lpstr>
      <vt:lpstr>President-Elect Action? </vt:lpstr>
      <vt:lpstr>ADVOCACY </vt:lpstr>
      <vt:lpstr>Legislation </vt:lpstr>
      <vt:lpstr>It’s an Election Year </vt:lpstr>
      <vt:lpstr>Higher Education Act Reauthorization </vt:lpstr>
      <vt:lpstr>Educator Preparation Reform Act (EPRA) </vt:lpstr>
      <vt:lpstr>ADVOCACY </vt:lpstr>
      <vt:lpstr>Implementation of ESSA </vt:lpstr>
      <vt:lpstr>The Continuing Mad Scramble</vt:lpstr>
      <vt:lpstr>The Congress </vt:lpstr>
      <vt:lpstr>Key Items to be Aware of in ESSA </vt:lpstr>
      <vt:lpstr>Title II Guidance </vt:lpstr>
      <vt:lpstr>Timing on Implementing Title II</vt:lpstr>
      <vt:lpstr>Stakeholder Engagement: REQUIRED </vt:lpstr>
      <vt:lpstr>Partnering: My Colleague Needs To Be Here </vt:lpstr>
      <vt:lpstr>Stakeholder Engagement: Resources </vt:lpstr>
      <vt:lpstr>Suggested Areas of Engagement  </vt:lpstr>
      <vt:lpstr>Actions and Engagement </vt:lpstr>
      <vt:lpstr>GOTV: Get Out The Vote </vt:lpstr>
      <vt:lpstr>Advocacy Actions</vt:lpstr>
      <vt:lpstr>Resources </vt:lpstr>
      <vt:lpstr>Questions? </vt:lpstr>
      <vt:lpstr>dkoolbeck@aacte.org  202.478.4506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 Gumbar</dc:creator>
  <cp:lastModifiedBy>Zachary VanHouten</cp:lastModifiedBy>
  <cp:revision>357</cp:revision>
  <dcterms:created xsi:type="dcterms:W3CDTF">2012-09-11T15:36:55Z</dcterms:created>
  <dcterms:modified xsi:type="dcterms:W3CDTF">2016-09-21T15:45:08Z</dcterms:modified>
</cp:coreProperties>
</file>