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9"/>
  </p:notesMasterIdLst>
  <p:handoutMasterIdLst>
    <p:handoutMasterId r:id="rId50"/>
  </p:handoutMasterIdLst>
  <p:sldIdLst>
    <p:sldId id="256" r:id="rId2"/>
    <p:sldId id="261" r:id="rId3"/>
    <p:sldId id="263" r:id="rId4"/>
    <p:sldId id="330" r:id="rId5"/>
    <p:sldId id="320" r:id="rId6"/>
    <p:sldId id="321" r:id="rId7"/>
    <p:sldId id="331" r:id="rId8"/>
    <p:sldId id="322" r:id="rId9"/>
    <p:sldId id="332" r:id="rId10"/>
    <p:sldId id="266" r:id="rId11"/>
    <p:sldId id="323" r:id="rId12"/>
    <p:sldId id="267" r:id="rId13"/>
    <p:sldId id="324" r:id="rId14"/>
    <p:sldId id="268" r:id="rId15"/>
    <p:sldId id="297" r:id="rId16"/>
    <p:sldId id="274" r:id="rId17"/>
    <p:sldId id="317" r:id="rId18"/>
    <p:sldId id="316" r:id="rId19"/>
    <p:sldId id="315" r:id="rId20"/>
    <p:sldId id="307" r:id="rId21"/>
    <p:sldId id="308" r:id="rId22"/>
    <p:sldId id="309" r:id="rId23"/>
    <p:sldId id="310" r:id="rId24"/>
    <p:sldId id="326" r:id="rId25"/>
    <p:sldId id="318" r:id="rId26"/>
    <p:sldId id="312" r:id="rId27"/>
    <p:sldId id="325" r:id="rId28"/>
    <p:sldId id="313" r:id="rId29"/>
    <p:sldId id="314" r:id="rId30"/>
    <p:sldId id="328" r:id="rId31"/>
    <p:sldId id="329" r:id="rId32"/>
    <p:sldId id="272" r:id="rId33"/>
    <p:sldId id="304" r:id="rId34"/>
    <p:sldId id="275" r:id="rId35"/>
    <p:sldId id="319" r:id="rId36"/>
    <p:sldId id="276" r:id="rId37"/>
    <p:sldId id="299" r:id="rId38"/>
    <p:sldId id="282" r:id="rId39"/>
    <p:sldId id="300" r:id="rId40"/>
    <p:sldId id="295" r:id="rId41"/>
    <p:sldId id="301" r:id="rId42"/>
    <p:sldId id="302" r:id="rId43"/>
    <p:sldId id="290" r:id="rId44"/>
    <p:sldId id="287" r:id="rId45"/>
    <p:sldId id="289" r:id="rId46"/>
    <p:sldId id="258" r:id="rId47"/>
    <p:sldId id="26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18B0CA2C-8D6C-40DD-A70D-35B3DAEBF643}">
          <p14:sldIdLst>
            <p14:sldId id="256"/>
            <p14:sldId id="261"/>
            <p14:sldId id="263"/>
            <p14:sldId id="330"/>
            <p14:sldId id="320"/>
            <p14:sldId id="321"/>
            <p14:sldId id="331"/>
            <p14:sldId id="322"/>
            <p14:sldId id="332"/>
            <p14:sldId id="266"/>
            <p14:sldId id="323"/>
          </p14:sldIdLst>
        </p14:section>
        <p14:section name="Presentation" id="{D900BE8B-5674-4B96-A9AF-7C201DB7F9E5}">
          <p14:sldIdLst>
            <p14:sldId id="267"/>
            <p14:sldId id="324"/>
            <p14:sldId id="268"/>
            <p14:sldId id="297"/>
            <p14:sldId id="274"/>
            <p14:sldId id="317"/>
            <p14:sldId id="316"/>
            <p14:sldId id="315"/>
            <p14:sldId id="307"/>
            <p14:sldId id="308"/>
            <p14:sldId id="309"/>
            <p14:sldId id="310"/>
            <p14:sldId id="326"/>
            <p14:sldId id="318"/>
            <p14:sldId id="312"/>
            <p14:sldId id="325"/>
            <p14:sldId id="313"/>
            <p14:sldId id="314"/>
            <p14:sldId id="328"/>
            <p14:sldId id="329"/>
            <p14:sldId id="272"/>
            <p14:sldId id="304"/>
            <p14:sldId id="275"/>
            <p14:sldId id="319"/>
            <p14:sldId id="276"/>
            <p14:sldId id="299"/>
            <p14:sldId id="282"/>
            <p14:sldId id="300"/>
            <p14:sldId id="295"/>
            <p14:sldId id="301"/>
            <p14:sldId id="302"/>
            <p14:sldId id="290"/>
            <p14:sldId id="287"/>
            <p14:sldId id="289"/>
          </p14:sldIdLst>
        </p14:section>
        <p14:section name="End" id="{C7105108-2ADE-4960-8185-485C2AF9B891}">
          <p14:sldIdLst>
            <p14:sldId id="258"/>
            <p14:sldId id="26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D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86171" autoAdjust="0"/>
  </p:normalViewPr>
  <p:slideViewPr>
    <p:cSldViewPr>
      <p:cViewPr varScale="1">
        <p:scale>
          <a:sx n="59" d="100"/>
          <a:sy n="59" d="100"/>
        </p:scale>
        <p:origin x="66" y="15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00" d="100"/>
          <a:sy n="100" d="100"/>
        </p:scale>
        <p:origin x="355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66AB0C-2E16-43E6-916B-45CE38440048}" type="datetimeFigureOut">
              <a:rPr lang="en-US" smtClean="0"/>
              <a:t>11/23/2016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E6559C-E519-4ED1-AFEF-FDA7A414C30C}" type="slidenum">
              <a:rPr lang="en-US" smtClean="0"/>
              <a:t>‹#›</a:t>
            </a:fld>
            <a:endParaRPr lang="en-US" dirty="0"/>
          </a:p>
        </p:txBody>
      </p:sp>
    </p:spTree>
    <p:extLst>
      <p:ext uri="{BB962C8B-B14F-4D97-AF65-F5344CB8AC3E}">
        <p14:creationId xmlns:p14="http://schemas.microsoft.com/office/powerpoint/2010/main" val="3415691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493157-6523-41A4-8796-42C99508102F}" type="datetimeFigureOut">
              <a:rPr lang="en-US" smtClean="0"/>
              <a:t>11/23/2016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5F4E73-3533-4934-9901-A174F42AB443}" type="slidenum">
              <a:rPr lang="en-US" smtClean="0"/>
              <a:t>‹#›</a:t>
            </a:fld>
            <a:endParaRPr lang="en-US" dirty="0"/>
          </a:p>
        </p:txBody>
      </p:sp>
    </p:spTree>
    <p:extLst>
      <p:ext uri="{BB962C8B-B14F-4D97-AF65-F5344CB8AC3E}">
        <p14:creationId xmlns:p14="http://schemas.microsoft.com/office/powerpoint/2010/main" val="740579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F4E73-3533-4934-9901-A174F42AB443}" type="slidenum">
              <a:rPr lang="en-US" smtClean="0"/>
              <a:t>9</a:t>
            </a:fld>
            <a:endParaRPr lang="en-US" dirty="0"/>
          </a:p>
        </p:txBody>
      </p:sp>
    </p:spTree>
    <p:extLst>
      <p:ext uri="{BB962C8B-B14F-4D97-AF65-F5344CB8AC3E}">
        <p14:creationId xmlns:p14="http://schemas.microsoft.com/office/powerpoint/2010/main" val="301990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F4E73-3533-4934-9901-A174F42AB443}" type="slidenum">
              <a:rPr lang="en-US" smtClean="0"/>
              <a:t>14</a:t>
            </a:fld>
            <a:endParaRPr lang="en-US" dirty="0"/>
          </a:p>
        </p:txBody>
      </p:sp>
    </p:spTree>
    <p:extLst>
      <p:ext uri="{BB962C8B-B14F-4D97-AF65-F5344CB8AC3E}">
        <p14:creationId xmlns:p14="http://schemas.microsoft.com/office/powerpoint/2010/main" val="2590968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F4E73-3533-4934-9901-A174F42AB443}" type="slidenum">
              <a:rPr lang="en-US" smtClean="0"/>
              <a:t>33</a:t>
            </a:fld>
            <a:endParaRPr lang="en-US" dirty="0"/>
          </a:p>
        </p:txBody>
      </p:sp>
    </p:spTree>
    <p:extLst>
      <p:ext uri="{BB962C8B-B14F-4D97-AF65-F5344CB8AC3E}">
        <p14:creationId xmlns:p14="http://schemas.microsoft.com/office/powerpoint/2010/main" val="506944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F4E73-3533-4934-9901-A174F42AB443}" type="slidenum">
              <a:rPr lang="en-US" smtClean="0"/>
              <a:t>36</a:t>
            </a:fld>
            <a:endParaRPr lang="en-US" dirty="0"/>
          </a:p>
        </p:txBody>
      </p:sp>
    </p:spTree>
    <p:extLst>
      <p:ext uri="{BB962C8B-B14F-4D97-AF65-F5344CB8AC3E}">
        <p14:creationId xmlns:p14="http://schemas.microsoft.com/office/powerpoint/2010/main" val="303271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F4E73-3533-4934-9901-A174F42AB443}" type="slidenum">
              <a:rPr lang="en-US" smtClean="0"/>
              <a:t>37</a:t>
            </a:fld>
            <a:endParaRPr lang="en-US" dirty="0"/>
          </a:p>
        </p:txBody>
      </p:sp>
    </p:spTree>
    <p:extLst>
      <p:ext uri="{BB962C8B-B14F-4D97-AF65-F5344CB8AC3E}">
        <p14:creationId xmlns:p14="http://schemas.microsoft.com/office/powerpoint/2010/main" val="585847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F4E73-3533-4934-9901-A174F42AB443}" type="slidenum">
              <a:rPr lang="en-US" smtClean="0"/>
              <a:t>44</a:t>
            </a:fld>
            <a:endParaRPr lang="en-US" dirty="0"/>
          </a:p>
        </p:txBody>
      </p:sp>
    </p:spTree>
    <p:extLst>
      <p:ext uri="{BB962C8B-B14F-4D97-AF65-F5344CB8AC3E}">
        <p14:creationId xmlns:p14="http://schemas.microsoft.com/office/powerpoint/2010/main" val="3198712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tile tx="0" ty="10160000" sx="55900" sy="559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2" y="1752600"/>
            <a:ext cx="8653649" cy="1336386"/>
          </a:xfrm>
          <a:noFill/>
          <a:effectLst>
            <a:outerShdw blurRad="50800" dist="12700" dir="5400000" algn="ctr" rotWithShape="0">
              <a:schemeClr val="tx1">
                <a:alpha val="15000"/>
              </a:schemeClr>
            </a:outerShdw>
          </a:effectLst>
        </p:spPr>
        <p:txBody>
          <a:bodyPr>
            <a:normAutofit/>
          </a:bodyPr>
          <a:lstStyle>
            <a:lvl1pPr>
              <a:defRPr sz="3300" b="1" spc="-113" baseline="0">
                <a:solidFill>
                  <a:schemeClr val="accent6">
                    <a:lumMod val="75000"/>
                  </a:schemeClr>
                </a:solidFill>
                <a:effectLst/>
                <a:latin typeface="Century Gothic" pitchFamily="34" charset="0"/>
                <a:cs typeface="Arial" pitchFamily="34" charset="0"/>
              </a:defRPr>
            </a:lvl1pPr>
          </a:lstStyle>
          <a:p>
            <a:r>
              <a:rPr lang="en-US" dirty="0" smtClean="0"/>
              <a:t>CLICK HERE TO ADD TITLE</a:t>
            </a:r>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9281" y="228600"/>
            <a:ext cx="1292970" cy="661988"/>
          </a:xfrm>
          <a:prstGeom prst="rect">
            <a:avLst/>
          </a:prstGeom>
        </p:spPr>
      </p:pic>
    </p:spTree>
    <p:extLst>
      <p:ext uri="{BB962C8B-B14F-4D97-AF65-F5344CB8AC3E}">
        <p14:creationId xmlns:p14="http://schemas.microsoft.com/office/powerpoint/2010/main" val="27100024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0EAAE-4C15-40C6-9FDD-0A0C4B15429A}" type="datetimeFigureOut">
              <a:rPr lang="en-US" smtClean="0"/>
              <a:t>11/23/2016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E99A04-50FE-4FEE-8A9B-BD093DFD99C2}" type="slidenum">
              <a:rPr lang="en-US" smtClean="0"/>
              <a:t>‹#›</a:t>
            </a:fld>
            <a:endParaRPr lang="en-US" dirty="0"/>
          </a:p>
        </p:txBody>
      </p:sp>
    </p:spTree>
    <p:extLst>
      <p:ext uri="{BB962C8B-B14F-4D97-AF65-F5344CB8AC3E}">
        <p14:creationId xmlns:p14="http://schemas.microsoft.com/office/powerpoint/2010/main" val="28599298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0EAAE-4C15-40C6-9FDD-0A0C4B15429A}" type="datetimeFigureOut">
              <a:rPr lang="en-US" smtClean="0"/>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E99A04-50FE-4FEE-8A9B-BD093DFD99C2}" type="slidenum">
              <a:rPr lang="en-US" smtClean="0"/>
              <a:t>‹#›</a:t>
            </a:fld>
            <a:endParaRPr lang="en-US" dirty="0"/>
          </a:p>
        </p:txBody>
      </p:sp>
    </p:spTree>
    <p:extLst>
      <p:ext uri="{BB962C8B-B14F-4D97-AF65-F5344CB8AC3E}">
        <p14:creationId xmlns:p14="http://schemas.microsoft.com/office/powerpoint/2010/main" val="527380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0EAAE-4C15-40C6-9FDD-0A0C4B15429A}" type="datetimeFigureOut">
              <a:rPr lang="en-US" smtClean="0"/>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E99A04-50FE-4FEE-8A9B-BD093DFD99C2}" type="slidenum">
              <a:rPr lang="en-US" smtClean="0"/>
              <a:t>‹#›</a:t>
            </a:fld>
            <a:endParaRPr lang="en-US" dirty="0"/>
          </a:p>
        </p:txBody>
      </p:sp>
      <p:sp>
        <p:nvSpPr>
          <p:cNvPr id="7" name="TextBox 6"/>
          <p:cNvSpPr txBox="1"/>
          <p:nvPr userDrawn="1"/>
        </p:nvSpPr>
        <p:spPr>
          <a:xfrm>
            <a:off x="2743200" y="6565078"/>
            <a:ext cx="3657600" cy="253916"/>
          </a:xfrm>
          <a:prstGeom prst="rect">
            <a:avLst/>
          </a:prstGeom>
          <a:noFill/>
        </p:spPr>
        <p:txBody>
          <a:bodyPr wrap="square" rtlCol="0">
            <a:spAutoFit/>
          </a:bodyPr>
          <a:lstStyle/>
          <a:p>
            <a:pPr algn="ctr"/>
            <a:r>
              <a:rPr lang="en-US" sz="1050" dirty="0" smtClean="0">
                <a:solidFill>
                  <a:schemeClr val="bg1"/>
                </a:solidFill>
              </a:rPr>
              <a:t>www.aacte.org</a:t>
            </a:r>
            <a:endParaRPr lang="en-US" sz="1050" dirty="0">
              <a:solidFill>
                <a:schemeClr val="bg1"/>
              </a:solidFill>
            </a:endParaRPr>
          </a:p>
        </p:txBody>
      </p:sp>
    </p:spTree>
    <p:extLst>
      <p:ext uri="{BB962C8B-B14F-4D97-AF65-F5344CB8AC3E}">
        <p14:creationId xmlns:p14="http://schemas.microsoft.com/office/powerpoint/2010/main" val="4994341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8863" y="133715"/>
            <a:ext cx="8559388" cy="780685"/>
          </a:xfrm>
          <a:noFill/>
          <a:ln>
            <a:noFill/>
          </a:ln>
          <a:effectLst/>
        </p:spPr>
        <p:txBody>
          <a:bodyPr>
            <a:normAutofit/>
          </a:bodyPr>
          <a:lstStyle>
            <a:lvl1pPr>
              <a:defRPr sz="3000" b="1">
                <a:solidFill>
                  <a:schemeClr val="accent6">
                    <a:lumMod val="75000"/>
                  </a:schemeClr>
                </a:solidFill>
                <a:effectLst/>
                <a:latin typeface="HelveticaNeueLT Std" panose="020B0604020202020204" pitchFamily="34"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2" y="1023037"/>
            <a:ext cx="8553449" cy="5113538"/>
          </a:xfrm>
        </p:spPr>
        <p:txBody>
          <a:bodyPr/>
          <a:lstStyle>
            <a:lvl1pPr>
              <a:defRPr>
                <a:latin typeface="HelveticaNeueLT Std" panose="020B0604020202020204" pitchFamily="34" charset="0"/>
              </a:defRPr>
            </a:lvl1pPr>
            <a:lvl2pPr>
              <a:defRPr>
                <a:latin typeface="HelveticaNeueLT Std" panose="020B0604020202020204" pitchFamily="34" charset="0"/>
              </a:defRPr>
            </a:lvl2pPr>
            <a:lvl3pPr>
              <a:defRPr>
                <a:latin typeface="HelveticaNeueLT Std" panose="020B0604020202020204" pitchFamily="34" charset="0"/>
              </a:defRPr>
            </a:lvl3pPr>
            <a:lvl4pPr>
              <a:defRPr>
                <a:latin typeface="HelveticaNeueLT Std" panose="020B0604020202020204" pitchFamily="34" charset="0"/>
              </a:defRPr>
            </a:lvl4pPr>
            <a:lvl5pPr>
              <a:defRPr>
                <a:latin typeface="HelveticaNeueLT Std"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12469" y="6248408"/>
            <a:ext cx="2133600" cy="365125"/>
          </a:xfrm>
        </p:spPr>
        <p:txBody>
          <a:bodyPr/>
          <a:lstStyle/>
          <a:p>
            <a:fld id="{5320EAAE-4C15-40C6-9FDD-0A0C4B15429A}" type="datetimeFigureOut">
              <a:rPr lang="en-US" smtClean="0"/>
              <a:t>11/23/2016</a:t>
            </a:fld>
            <a:endParaRPr lang="en-US" dirty="0"/>
          </a:p>
        </p:txBody>
      </p:sp>
      <p:sp>
        <p:nvSpPr>
          <p:cNvPr id="5" name="Footer Placeholder 4"/>
          <p:cNvSpPr>
            <a:spLocks noGrp="1"/>
          </p:cNvSpPr>
          <p:nvPr>
            <p:ph type="ftr" sz="quarter" idx="11"/>
          </p:nvPr>
        </p:nvSpPr>
        <p:spPr>
          <a:xfrm>
            <a:off x="3124200" y="6248408"/>
            <a:ext cx="2895600" cy="365125"/>
          </a:xfrm>
        </p:spPr>
        <p:txBody>
          <a:bodyPr/>
          <a:lstStyle/>
          <a:p>
            <a:endParaRPr lang="en-US" dirty="0"/>
          </a:p>
        </p:txBody>
      </p:sp>
      <p:sp>
        <p:nvSpPr>
          <p:cNvPr id="6" name="Slide Number Placeholder 5"/>
          <p:cNvSpPr>
            <a:spLocks noGrp="1"/>
          </p:cNvSpPr>
          <p:nvPr>
            <p:ph type="sldNum" sz="quarter" idx="12"/>
          </p:nvPr>
        </p:nvSpPr>
        <p:spPr>
          <a:xfrm>
            <a:off x="6553200" y="6248408"/>
            <a:ext cx="2133600" cy="365125"/>
          </a:xfrm>
        </p:spPr>
        <p:txBody>
          <a:bodyPr/>
          <a:lstStyle/>
          <a:p>
            <a:fld id="{5EE99A04-50FE-4FEE-8A9B-BD093DFD99C2}" type="slidenum">
              <a:rPr lang="en-US" smtClean="0"/>
              <a:t>‹#›</a:t>
            </a:fld>
            <a:endParaRPr lang="en-US" dirty="0"/>
          </a:p>
        </p:txBody>
      </p:sp>
      <p:sp>
        <p:nvSpPr>
          <p:cNvPr id="12" name="TextBox 11"/>
          <p:cNvSpPr txBox="1"/>
          <p:nvPr userDrawn="1"/>
        </p:nvSpPr>
        <p:spPr>
          <a:xfrm>
            <a:off x="2743200" y="6565078"/>
            <a:ext cx="3657600" cy="253916"/>
          </a:xfrm>
          <a:prstGeom prst="rect">
            <a:avLst/>
          </a:prstGeom>
          <a:noFill/>
        </p:spPr>
        <p:txBody>
          <a:bodyPr wrap="square" rtlCol="0">
            <a:spAutoFit/>
          </a:bodyPr>
          <a:lstStyle/>
          <a:p>
            <a:pPr algn="ctr"/>
            <a:r>
              <a:rPr lang="en-US" sz="1050" dirty="0" smtClean="0">
                <a:solidFill>
                  <a:schemeClr val="bg1"/>
                </a:solidFill>
              </a:rPr>
              <a:t>www.aacte.org</a:t>
            </a:r>
            <a:endParaRPr lang="en-US" sz="1050" dirty="0">
              <a:solidFill>
                <a:schemeClr val="bg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7199" y="5761669"/>
            <a:ext cx="801833" cy="410531"/>
          </a:xfrm>
          <a:prstGeom prst="rect">
            <a:avLst/>
          </a:prstGeom>
        </p:spPr>
      </p:pic>
    </p:spTree>
    <p:extLst>
      <p:ext uri="{BB962C8B-B14F-4D97-AF65-F5344CB8AC3E}">
        <p14:creationId xmlns:p14="http://schemas.microsoft.com/office/powerpoint/2010/main" val="25432596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78118" y="2369133"/>
            <a:ext cx="2435368" cy="1662545"/>
          </a:xfrm>
          <a:prstGeom prst="rect">
            <a:avLst/>
          </a:prstGeom>
        </p:spPr>
      </p:pic>
      <p:sp>
        <p:nvSpPr>
          <p:cNvPr id="5" name="TextBox 4"/>
          <p:cNvSpPr txBox="1"/>
          <p:nvPr userDrawn="1"/>
        </p:nvSpPr>
        <p:spPr>
          <a:xfrm>
            <a:off x="2743200" y="6565078"/>
            <a:ext cx="3657600" cy="253916"/>
          </a:xfrm>
          <a:prstGeom prst="rect">
            <a:avLst/>
          </a:prstGeom>
          <a:noFill/>
        </p:spPr>
        <p:txBody>
          <a:bodyPr wrap="square" rtlCol="0">
            <a:spAutoFit/>
          </a:bodyPr>
          <a:lstStyle/>
          <a:p>
            <a:pPr algn="ctr"/>
            <a:r>
              <a:rPr lang="en-US" sz="1050" dirty="0" smtClean="0">
                <a:solidFill>
                  <a:schemeClr val="bg1"/>
                </a:solidFill>
              </a:rPr>
              <a:t>www.aacte.org</a:t>
            </a:r>
            <a:endParaRPr lang="en-US" sz="1050" dirty="0">
              <a:solidFill>
                <a:schemeClr val="bg1"/>
              </a:solidFill>
            </a:endParaRPr>
          </a:p>
        </p:txBody>
      </p:sp>
    </p:spTree>
    <p:extLst>
      <p:ext uri="{BB962C8B-B14F-4D97-AF65-F5344CB8AC3E}">
        <p14:creationId xmlns:p14="http://schemas.microsoft.com/office/powerpoint/2010/main" val="16340017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273176"/>
            <a:ext cx="7772400" cy="1470025"/>
          </a:xfrm>
          <a:effectLst>
            <a:outerShdw blurRad="50800" dist="12700" dir="5400000" algn="ctr" rotWithShape="0">
              <a:schemeClr val="tx1">
                <a:alpha val="25000"/>
              </a:schemeClr>
            </a:outerShdw>
          </a:effectLst>
        </p:spPr>
        <p:txBody>
          <a:bodyPr>
            <a:normAutofit/>
          </a:bodyPr>
          <a:lstStyle>
            <a:lvl1pPr>
              <a:defRPr sz="3450" b="1" spc="-113">
                <a:solidFill>
                  <a:schemeClr val="accent6">
                    <a:lumMod val="75000"/>
                  </a:schemeClr>
                </a:solidFill>
                <a:latin typeface="HelveticaNeueLT Std" panose="020B0604020202020204" pitchFamily="34" charset="0"/>
                <a:cs typeface="Arial" pitchFamily="34" charset="0"/>
              </a:defRPr>
            </a:lvl1pPr>
          </a:lstStyle>
          <a:p>
            <a:r>
              <a:rPr lang="en-US" dirty="0" smtClean="0"/>
              <a:t>New Section Title</a:t>
            </a:r>
            <a:endParaRPr lang="en-US" dirty="0"/>
          </a:p>
        </p:txBody>
      </p:sp>
      <p:sp>
        <p:nvSpPr>
          <p:cNvPr id="12" name="Subtitle 2"/>
          <p:cNvSpPr txBox="1">
            <a:spLocks/>
          </p:cNvSpPr>
          <p:nvPr userDrawn="1"/>
        </p:nvSpPr>
        <p:spPr>
          <a:xfrm>
            <a:off x="1447800" y="3886200"/>
            <a:ext cx="6400800" cy="1066800"/>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endParaRPr lang="en-US" sz="1950" b="0" dirty="0">
              <a:solidFill>
                <a:schemeClr val="bg1"/>
              </a:solidFill>
            </a:endParaRPr>
          </a:p>
        </p:txBody>
      </p:sp>
      <p:sp>
        <p:nvSpPr>
          <p:cNvPr id="14" name="Subtitle 2"/>
          <p:cNvSpPr txBox="1">
            <a:spLocks/>
          </p:cNvSpPr>
          <p:nvPr userDrawn="1"/>
        </p:nvSpPr>
        <p:spPr>
          <a:xfrm>
            <a:off x="1447800" y="4953000"/>
            <a:ext cx="6400800" cy="1066800"/>
          </a:xfrm>
          <a:prstGeom prst="rect">
            <a:avLst/>
          </a:prstGeom>
        </p:spPr>
        <p:txBody>
          <a:bodyPr vert="horz" lIns="68580" tIns="34290" rIns="68580" bIns="3429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endParaRPr lang="en-US" sz="1800" dirty="0">
              <a:solidFill>
                <a:schemeClr val="bg1"/>
              </a:solidFill>
            </a:endParaRPr>
          </a:p>
        </p:txBody>
      </p:sp>
      <p:cxnSp>
        <p:nvCxnSpPr>
          <p:cNvPr id="7" name="Straight Connector 6"/>
          <p:cNvCxnSpPr/>
          <p:nvPr userDrawn="1"/>
        </p:nvCxnSpPr>
        <p:spPr>
          <a:xfrm>
            <a:off x="685800" y="2514600"/>
            <a:ext cx="77724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743200" y="6565078"/>
            <a:ext cx="3657600" cy="253916"/>
          </a:xfrm>
          <a:prstGeom prst="rect">
            <a:avLst/>
          </a:prstGeom>
          <a:noFill/>
        </p:spPr>
        <p:txBody>
          <a:bodyPr wrap="square" rtlCol="0">
            <a:spAutoFit/>
          </a:bodyPr>
          <a:lstStyle/>
          <a:p>
            <a:pPr algn="ctr"/>
            <a:r>
              <a:rPr lang="en-US" sz="1050" dirty="0" smtClean="0">
                <a:solidFill>
                  <a:schemeClr val="bg1"/>
                </a:solidFill>
              </a:rPr>
              <a:t>www.aacte.org</a:t>
            </a:r>
            <a:endParaRPr lang="en-US" sz="1050" dirty="0">
              <a:solidFill>
                <a:schemeClr val="bg1"/>
              </a:solidFill>
            </a:endParaRPr>
          </a:p>
        </p:txBody>
      </p:sp>
    </p:spTree>
    <p:extLst>
      <p:ext uri="{BB962C8B-B14F-4D97-AF65-F5344CB8AC3E}">
        <p14:creationId xmlns:p14="http://schemas.microsoft.com/office/powerpoint/2010/main" val="18988710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78118" y="2369133"/>
            <a:ext cx="2435368" cy="1662545"/>
          </a:xfrm>
          <a:prstGeom prst="rect">
            <a:avLst/>
          </a:prstGeom>
        </p:spPr>
      </p:pic>
      <p:sp>
        <p:nvSpPr>
          <p:cNvPr id="5" name="TextBox 4"/>
          <p:cNvSpPr txBox="1"/>
          <p:nvPr userDrawn="1"/>
        </p:nvSpPr>
        <p:spPr>
          <a:xfrm>
            <a:off x="2743200" y="6565078"/>
            <a:ext cx="3657600" cy="253916"/>
          </a:xfrm>
          <a:prstGeom prst="rect">
            <a:avLst/>
          </a:prstGeom>
          <a:noFill/>
        </p:spPr>
        <p:txBody>
          <a:bodyPr wrap="square" rtlCol="0">
            <a:spAutoFit/>
          </a:bodyPr>
          <a:lstStyle/>
          <a:p>
            <a:pPr algn="ctr"/>
            <a:r>
              <a:rPr lang="en-US" sz="1050" dirty="0" smtClean="0">
                <a:solidFill>
                  <a:schemeClr val="bg1"/>
                </a:solidFill>
              </a:rPr>
              <a:t>www.aacte.org</a:t>
            </a:r>
            <a:endParaRPr lang="en-US" sz="1050" dirty="0">
              <a:solidFill>
                <a:schemeClr val="bg1"/>
              </a:solidFill>
            </a:endParaRPr>
          </a:p>
        </p:txBody>
      </p:sp>
      <p:sp>
        <p:nvSpPr>
          <p:cNvPr id="6" name="Title 1"/>
          <p:cNvSpPr>
            <a:spLocks noGrp="1"/>
          </p:cNvSpPr>
          <p:nvPr>
            <p:ph type="ctrTitle" hasCustomPrompt="1"/>
          </p:nvPr>
        </p:nvSpPr>
        <p:spPr>
          <a:xfrm>
            <a:off x="228602" y="2668631"/>
            <a:ext cx="8653649" cy="912769"/>
          </a:xfrm>
          <a:noFill/>
          <a:effectLst>
            <a:outerShdw blurRad="50800" dist="12700" dir="5400000" algn="ctr" rotWithShape="0">
              <a:schemeClr val="tx1">
                <a:alpha val="15000"/>
              </a:schemeClr>
            </a:outerShdw>
          </a:effectLst>
        </p:spPr>
        <p:txBody>
          <a:bodyPr>
            <a:normAutofit/>
          </a:bodyPr>
          <a:lstStyle>
            <a:lvl1pPr>
              <a:defRPr sz="3300" b="1" spc="-113" baseline="0">
                <a:solidFill>
                  <a:schemeClr val="accent6">
                    <a:lumMod val="75000"/>
                  </a:schemeClr>
                </a:solidFill>
                <a:effectLst/>
                <a:latin typeface="Century Gothic" pitchFamily="34" charset="0"/>
                <a:cs typeface="Arial" pitchFamily="34" charset="0"/>
              </a:defRPr>
            </a:lvl1pPr>
          </a:lstStyle>
          <a:p>
            <a:r>
              <a:rPr lang="en-US" dirty="0" smtClean="0"/>
              <a:t>QUESTIONS?</a:t>
            </a:r>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1800" y="838200"/>
            <a:ext cx="3156679" cy="1616189"/>
          </a:xfrm>
          <a:prstGeom prst="rect">
            <a:avLst/>
          </a:prstGeom>
        </p:spPr>
      </p:pic>
    </p:spTree>
    <p:extLst>
      <p:ext uri="{BB962C8B-B14F-4D97-AF65-F5344CB8AC3E}">
        <p14:creationId xmlns:p14="http://schemas.microsoft.com/office/powerpoint/2010/main" val="2592077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20EAAE-4C15-40C6-9FDD-0A0C4B15429A}" type="datetimeFigureOut">
              <a:rPr lang="en-US" smtClean="0"/>
              <a:t>11/23/2016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E99A04-50FE-4FEE-8A9B-BD093DFD99C2}" type="slidenum">
              <a:rPr lang="en-US" smtClean="0"/>
              <a:t>‹#›</a:t>
            </a:fld>
            <a:endParaRPr lang="en-US" dirty="0"/>
          </a:p>
        </p:txBody>
      </p:sp>
    </p:spTree>
    <p:extLst>
      <p:ext uri="{BB962C8B-B14F-4D97-AF65-F5344CB8AC3E}">
        <p14:creationId xmlns:p14="http://schemas.microsoft.com/office/powerpoint/2010/main" val="25284016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ide By 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20EAAE-4C15-40C6-9FDD-0A0C4B15429A}" type="datetimeFigureOut">
              <a:rPr lang="en-US" smtClean="0"/>
              <a:t>11/23/2016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EE99A04-50FE-4FEE-8A9B-BD093DFD99C2}" type="slidenum">
              <a:rPr lang="en-US" smtClean="0"/>
              <a:t>‹#›</a:t>
            </a:fld>
            <a:endParaRPr lang="en-US" dirty="0"/>
          </a:p>
        </p:txBody>
      </p:sp>
      <p:sp>
        <p:nvSpPr>
          <p:cNvPr id="10" name="TextBox 9"/>
          <p:cNvSpPr txBox="1"/>
          <p:nvPr userDrawn="1"/>
        </p:nvSpPr>
        <p:spPr>
          <a:xfrm>
            <a:off x="2743200" y="6565078"/>
            <a:ext cx="3657600" cy="253916"/>
          </a:xfrm>
          <a:prstGeom prst="rect">
            <a:avLst/>
          </a:prstGeom>
          <a:noFill/>
        </p:spPr>
        <p:txBody>
          <a:bodyPr wrap="square" rtlCol="0">
            <a:spAutoFit/>
          </a:bodyPr>
          <a:lstStyle/>
          <a:p>
            <a:pPr algn="ctr"/>
            <a:r>
              <a:rPr lang="en-US" sz="1050" dirty="0" smtClean="0">
                <a:solidFill>
                  <a:schemeClr val="bg1"/>
                </a:solidFill>
              </a:rPr>
              <a:t>www.aacte.org</a:t>
            </a:r>
            <a:endParaRPr lang="en-US" sz="1050" dirty="0">
              <a:solidFill>
                <a:schemeClr val="bg1"/>
              </a:solidFill>
            </a:endParaRPr>
          </a:p>
        </p:txBody>
      </p:sp>
    </p:spTree>
    <p:extLst>
      <p:ext uri="{BB962C8B-B14F-4D97-AF65-F5344CB8AC3E}">
        <p14:creationId xmlns:p14="http://schemas.microsoft.com/office/powerpoint/2010/main" val="13621761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20EAAE-4C15-40C6-9FDD-0A0C4B15429A}" type="datetimeFigureOut">
              <a:rPr lang="en-US" smtClean="0"/>
              <a:t>11/23/2016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EE99A04-50FE-4FEE-8A9B-BD093DFD99C2}" type="slidenum">
              <a:rPr lang="en-US" smtClean="0"/>
              <a:t>‹#›</a:t>
            </a:fld>
            <a:endParaRPr lang="en-US" dirty="0"/>
          </a:p>
        </p:txBody>
      </p:sp>
      <p:sp>
        <p:nvSpPr>
          <p:cNvPr id="6" name="TextBox 5"/>
          <p:cNvSpPr txBox="1"/>
          <p:nvPr userDrawn="1"/>
        </p:nvSpPr>
        <p:spPr>
          <a:xfrm>
            <a:off x="2743200" y="6565078"/>
            <a:ext cx="3657600" cy="253916"/>
          </a:xfrm>
          <a:prstGeom prst="rect">
            <a:avLst/>
          </a:prstGeom>
          <a:noFill/>
        </p:spPr>
        <p:txBody>
          <a:bodyPr wrap="square" rtlCol="0">
            <a:spAutoFit/>
          </a:bodyPr>
          <a:lstStyle/>
          <a:p>
            <a:pPr algn="ctr"/>
            <a:r>
              <a:rPr lang="en-US" sz="1050" dirty="0" smtClean="0">
                <a:solidFill>
                  <a:schemeClr val="bg1"/>
                </a:solidFill>
              </a:rPr>
              <a:t>www.aacte.org</a:t>
            </a:r>
            <a:endParaRPr lang="en-US" sz="1050" dirty="0">
              <a:solidFill>
                <a:schemeClr val="bg1"/>
              </a:solidFill>
            </a:endParaRPr>
          </a:p>
        </p:txBody>
      </p:sp>
    </p:spTree>
    <p:extLst>
      <p:ext uri="{BB962C8B-B14F-4D97-AF65-F5344CB8AC3E}">
        <p14:creationId xmlns:p14="http://schemas.microsoft.com/office/powerpoint/2010/main" val="4258386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0EAAE-4C15-40C6-9FDD-0A0C4B15429A}" type="datetimeFigureOut">
              <a:rPr lang="en-US" smtClean="0"/>
              <a:t>11/23/2016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E99A04-50FE-4FEE-8A9B-BD093DFD99C2}" type="slidenum">
              <a:rPr lang="en-US" smtClean="0"/>
              <a:t>‹#›</a:t>
            </a:fld>
            <a:endParaRPr lang="en-US" dirty="0"/>
          </a:p>
        </p:txBody>
      </p:sp>
      <p:sp>
        <p:nvSpPr>
          <p:cNvPr id="8" name="TextBox 7"/>
          <p:cNvSpPr txBox="1"/>
          <p:nvPr userDrawn="1"/>
        </p:nvSpPr>
        <p:spPr>
          <a:xfrm>
            <a:off x="2743200" y="6565078"/>
            <a:ext cx="3657600" cy="253916"/>
          </a:xfrm>
          <a:prstGeom prst="rect">
            <a:avLst/>
          </a:prstGeom>
          <a:noFill/>
        </p:spPr>
        <p:txBody>
          <a:bodyPr wrap="square" rtlCol="0">
            <a:spAutoFit/>
          </a:bodyPr>
          <a:lstStyle/>
          <a:p>
            <a:pPr algn="ctr"/>
            <a:r>
              <a:rPr lang="en-US" sz="1050" dirty="0" smtClean="0">
                <a:solidFill>
                  <a:schemeClr val="bg1"/>
                </a:solidFill>
              </a:rPr>
              <a:t>www.aacte.org</a:t>
            </a:r>
            <a:endParaRPr lang="en-US" sz="1050" dirty="0">
              <a:solidFill>
                <a:schemeClr val="bg1"/>
              </a:solidFill>
            </a:endParaRPr>
          </a:p>
        </p:txBody>
      </p:sp>
    </p:spTree>
    <p:extLst>
      <p:ext uri="{BB962C8B-B14F-4D97-AF65-F5344CB8AC3E}">
        <p14:creationId xmlns:p14="http://schemas.microsoft.com/office/powerpoint/2010/main" val="1783758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1450" y="274638"/>
            <a:ext cx="88011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71450" y="1600206"/>
            <a:ext cx="88011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71450" y="6356358"/>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320EAAE-4C15-40C6-9FDD-0A0C4B15429A}" type="datetimeFigureOut">
              <a:rPr lang="en-US" smtClean="0"/>
              <a:t>11/23/2016</a:t>
            </a:fld>
            <a:endParaRPr lang="en-US" dirty="0"/>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838950" y="6356358"/>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EE99A04-50FE-4FEE-8A9B-BD093DFD99C2}" type="slidenum">
              <a:rPr lang="en-US" smtClean="0"/>
              <a:t>‹#›</a:t>
            </a:fld>
            <a:endParaRPr lang="en-US" dirty="0"/>
          </a:p>
        </p:txBody>
      </p:sp>
    </p:spTree>
    <p:extLst>
      <p:ext uri="{BB962C8B-B14F-4D97-AF65-F5344CB8AC3E}">
        <p14:creationId xmlns:p14="http://schemas.microsoft.com/office/powerpoint/2010/main" val="37214492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84" r:id="rId4"/>
    <p:sldLayoutId id="2147483685" r:id="rId5"/>
    <p:sldLayoutId id="2147483676" r:id="rId6"/>
    <p:sldLayoutId id="2147483677" r:id="rId7"/>
    <p:sldLayoutId id="2147483678" r:id="rId8"/>
    <p:sldLayoutId id="2147483680" r:id="rId9"/>
    <p:sldLayoutId id="2147483681" r:id="rId10"/>
    <p:sldLayoutId id="2147483682" r:id="rId11"/>
    <p:sldLayoutId id="2147483683"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txStyles>
    <p:titleStyle>
      <a:lvl1pPr algn="ctr" defTabSz="685783" rtl="0" eaLnBrk="1" latinLnBrk="0" hangingPunct="1">
        <a:spcBef>
          <a:spcPct val="0"/>
        </a:spcBef>
        <a:buNone/>
        <a:defRPr sz="3000" kern="1200">
          <a:solidFill>
            <a:schemeClr val="accent6">
              <a:lumMod val="75000"/>
            </a:schemeClr>
          </a:solidFill>
          <a:effectLst/>
          <a:latin typeface="HelveticaNeueLT Std" panose="020B0604020202020204" pitchFamily="34" charset="0"/>
          <a:ea typeface="+mj-ea"/>
          <a:cs typeface="+mj-cs"/>
        </a:defRPr>
      </a:lvl1pPr>
    </p:titleStyle>
    <p:bodyStyle>
      <a:lvl1pPr marL="257168" indent="-257168" algn="l" defTabSz="685783" rtl="0" eaLnBrk="1" latinLnBrk="0" hangingPunct="1">
        <a:spcBef>
          <a:spcPct val="20000"/>
        </a:spcBef>
        <a:buFont typeface="Arial" pitchFamily="34" charset="0"/>
        <a:buChar char="•"/>
        <a:defRPr sz="2400" kern="1200">
          <a:solidFill>
            <a:schemeClr val="tx1"/>
          </a:solidFill>
          <a:latin typeface="HelveticaNeueLT Std" panose="020B0604020202020204" pitchFamily="34" charset="0"/>
          <a:ea typeface="+mn-ea"/>
          <a:cs typeface="+mn-cs"/>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HelveticaNeueLT Std" panose="020B0604020202020204" pitchFamily="34" charset="0"/>
          <a:ea typeface="+mn-ea"/>
          <a:cs typeface="+mn-cs"/>
        </a:defRPr>
      </a:lvl2pPr>
      <a:lvl3pPr marL="857228" indent="-171446" algn="l" defTabSz="685783" rtl="0" eaLnBrk="1" latinLnBrk="0" hangingPunct="1">
        <a:spcBef>
          <a:spcPct val="20000"/>
        </a:spcBef>
        <a:buFont typeface="Arial" pitchFamily="34" charset="0"/>
        <a:buChar char="•"/>
        <a:defRPr sz="1800" kern="1200">
          <a:solidFill>
            <a:schemeClr val="tx1"/>
          </a:solidFill>
          <a:latin typeface="HelveticaNeueLT Std" panose="020B0604020202020204" pitchFamily="34" charset="0"/>
          <a:ea typeface="+mn-ea"/>
          <a:cs typeface="+mn-cs"/>
        </a:defRPr>
      </a:lvl3pPr>
      <a:lvl4pPr marL="1200120" indent="-171446" algn="l" defTabSz="685783" rtl="0" eaLnBrk="1" latinLnBrk="0" hangingPunct="1">
        <a:spcBef>
          <a:spcPct val="20000"/>
        </a:spcBef>
        <a:buFont typeface="Arial" pitchFamily="34" charset="0"/>
        <a:buChar char="–"/>
        <a:defRPr sz="1500" kern="1200">
          <a:solidFill>
            <a:schemeClr val="tx1"/>
          </a:solidFill>
          <a:latin typeface="HelveticaNeueLT Std" panose="020B0604020202020204" pitchFamily="34" charset="0"/>
          <a:ea typeface="+mn-ea"/>
          <a:cs typeface="+mn-cs"/>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HelveticaNeueLT Std" panose="020B0604020202020204" pitchFamily="34" charset="0"/>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bit.ly/2faN7UB" TargetMode="External"/><Relationship Id="rId2" Type="http://schemas.openxmlformats.org/officeDocument/2006/relationships/hyperlink" Target="https://www.gpo.gov/fdsys/pkg/FR-2016-10-31/pdf/2016-24856.pdf" TargetMode="External"/><Relationship Id="rId1" Type="http://schemas.openxmlformats.org/officeDocument/2006/relationships/slideLayout" Target="../slideLayouts/slideLayout2.xml"/><Relationship Id="rId4" Type="http://schemas.openxmlformats.org/officeDocument/2006/relationships/hyperlink" Target="mailto:regs@aacte.or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aacte.org/resources/regulation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www.congress.gov/"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bit.ly/2dOZ4t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www2.ed.gov/policy/elsec/leg/essa/index.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bit.ly/2d70yk8"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ccsso.org/Documents/2016/ESSA/CCSSO%20Stakeholder%20Engagement%20Guide%20FINAL.pdf" TargetMode="External"/><Relationship Id="rId2" Type="http://schemas.openxmlformats.org/officeDocument/2006/relationships/hyperlink" Target="http://www.learningfirst.org/sites/default/files/assets/LFAStakeholderEngagementPrinciples.pdf" TargetMode="External"/><Relationship Id="rId1" Type="http://schemas.openxmlformats.org/officeDocument/2006/relationships/slideLayout" Target="../slideLayouts/slideLayout2.xml"/><Relationship Id="rId5" Type="http://schemas.openxmlformats.org/officeDocument/2006/relationships/hyperlink" Target="http://s3.amazonaws.com/rdcms-pta/files/production/public/Images/ESSA%20Stakeholder%20provisions.pdf" TargetMode="External"/><Relationship Id="rId4" Type="http://schemas.openxmlformats.org/officeDocument/2006/relationships/hyperlink" Target="http://www2.ed.gov/policy/elsec/guid/secletter/160622.html"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bit.ly/2dOZ4t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aacte.org/policy-and-advocacy/advocacy-center"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hyperlink" Target="mailto:regs@aacte.org" TargetMode="External"/><Relationship Id="rId2" Type="http://schemas.openxmlformats.org/officeDocument/2006/relationships/hyperlink" Target="mailto:dkoolbeck@aacte.org"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November 2016 Federal Update </a:t>
            </a:r>
            <a:endParaRPr lang="en-US" dirty="0"/>
          </a:p>
        </p:txBody>
      </p:sp>
    </p:spTree>
    <p:extLst>
      <p:ext uri="{BB962C8B-B14F-4D97-AF65-F5344CB8AC3E}">
        <p14:creationId xmlns:p14="http://schemas.microsoft.com/office/powerpoint/2010/main" val="23604609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Appropriations for FY17 </a:t>
            </a:r>
            <a:endParaRPr lang="en-US" dirty="0"/>
          </a:p>
        </p:txBody>
      </p:sp>
    </p:spTree>
    <p:extLst>
      <p:ext uri="{BB962C8B-B14F-4D97-AF65-F5344CB8AC3E}">
        <p14:creationId xmlns:p14="http://schemas.microsoft.com/office/powerpoint/2010/main" val="37392620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Lame Duck Session </a:t>
            </a:r>
            <a:endParaRPr lang="en-US" dirty="0"/>
          </a:p>
        </p:txBody>
      </p:sp>
      <p:sp>
        <p:nvSpPr>
          <p:cNvPr id="3" name="Content Placeholder 2"/>
          <p:cNvSpPr>
            <a:spLocks noGrp="1"/>
          </p:cNvSpPr>
          <p:nvPr>
            <p:ph idx="1"/>
          </p:nvPr>
        </p:nvSpPr>
        <p:spPr/>
        <p:txBody>
          <a:bodyPr/>
          <a:lstStyle/>
          <a:p>
            <a:pPr marL="0" indent="0">
              <a:buNone/>
            </a:pPr>
            <a:r>
              <a:rPr lang="en-US" dirty="0" smtClean="0"/>
              <a:t>Congress passed a short-term CR through December 9, 2016, guaranteeing a lame duck session. </a:t>
            </a:r>
          </a:p>
          <a:p>
            <a:pPr marL="0" indent="0">
              <a:buNone/>
            </a:pPr>
            <a:endParaRPr lang="en-US" dirty="0"/>
          </a:p>
          <a:p>
            <a:pPr marL="0" indent="0">
              <a:buNone/>
            </a:pPr>
            <a:r>
              <a:rPr lang="en-US" b="1" dirty="0" smtClean="0"/>
              <a:t>Factors Affecting the Lame Duck:</a:t>
            </a:r>
          </a:p>
          <a:p>
            <a:pPr lvl="1"/>
            <a:r>
              <a:rPr lang="en-US" sz="2400" i="1" dirty="0" smtClean="0"/>
              <a:t>Results of Presidential election</a:t>
            </a:r>
          </a:p>
          <a:p>
            <a:pPr lvl="1"/>
            <a:r>
              <a:rPr lang="en-US" sz="2400" i="1" dirty="0" smtClean="0"/>
              <a:t>Drop in GOP  numbers in the Senate </a:t>
            </a:r>
          </a:p>
          <a:p>
            <a:pPr lvl="1"/>
            <a:r>
              <a:rPr lang="en-US" sz="2400" i="1" dirty="0" smtClean="0"/>
              <a:t>Freedom Caucus – flexing its muscles in the House</a:t>
            </a:r>
          </a:p>
          <a:p>
            <a:pPr lvl="1"/>
            <a:r>
              <a:rPr lang="en-US" sz="2400" i="1" dirty="0" smtClean="0"/>
              <a:t>House Budget  - affecting appropriations ??</a:t>
            </a:r>
          </a:p>
          <a:p>
            <a:pPr lvl="1"/>
            <a:r>
              <a:rPr lang="en-US" sz="2400" i="1" dirty="0" smtClean="0"/>
              <a:t>GOP gaining control  of both the executive and legislative  branches of our government </a:t>
            </a:r>
          </a:p>
          <a:p>
            <a:endParaRPr lang="en-US" i="1" dirty="0" smtClean="0"/>
          </a:p>
          <a:p>
            <a:endParaRPr lang="en-US" dirty="0"/>
          </a:p>
        </p:txBody>
      </p:sp>
    </p:spTree>
    <p:extLst>
      <p:ext uri="{BB962C8B-B14F-4D97-AF65-F5344CB8AC3E}">
        <p14:creationId xmlns:p14="http://schemas.microsoft.com/office/powerpoint/2010/main" val="25616240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Appropriations </a:t>
            </a:r>
            <a:endParaRPr lang="en-US" dirty="0"/>
          </a:p>
        </p:txBody>
      </p:sp>
      <p:sp>
        <p:nvSpPr>
          <p:cNvPr id="3" name="Content Placeholder 2"/>
          <p:cNvSpPr>
            <a:spLocks noGrp="1"/>
          </p:cNvSpPr>
          <p:nvPr>
            <p:ph idx="1"/>
          </p:nvPr>
        </p:nvSpPr>
        <p:spPr>
          <a:xfrm>
            <a:off x="298863" y="914400"/>
            <a:ext cx="8553449" cy="5029200"/>
          </a:xfrm>
        </p:spPr>
        <p:txBody>
          <a:bodyPr>
            <a:noAutofit/>
          </a:bodyPr>
          <a:lstStyle/>
          <a:p>
            <a:pPr marL="0" indent="0">
              <a:buNone/>
            </a:pPr>
            <a:r>
              <a:rPr lang="en-US" dirty="0" smtClean="0"/>
              <a:t>HOUSE:</a:t>
            </a:r>
          </a:p>
          <a:p>
            <a:pPr marL="0" indent="0">
              <a:buNone/>
            </a:pPr>
            <a:r>
              <a:rPr lang="en-US" dirty="0"/>
              <a:t>	</a:t>
            </a:r>
            <a:r>
              <a:rPr lang="en-US" dirty="0" smtClean="0"/>
              <a:t>All 12 appropriations bills have moved through full 	committee</a:t>
            </a:r>
          </a:p>
          <a:p>
            <a:pPr marL="0" indent="0">
              <a:buNone/>
            </a:pPr>
            <a:r>
              <a:rPr lang="en-US" dirty="0" smtClean="0"/>
              <a:t>SENATE :</a:t>
            </a:r>
          </a:p>
          <a:p>
            <a:pPr marL="0" indent="0">
              <a:buNone/>
            </a:pPr>
            <a:r>
              <a:rPr lang="en-US" dirty="0"/>
              <a:t>	</a:t>
            </a:r>
            <a:r>
              <a:rPr lang="en-US" dirty="0" smtClean="0"/>
              <a:t>All 12 appropriations bills have moved through full 	committee</a:t>
            </a:r>
          </a:p>
          <a:p>
            <a:pPr marL="0" indent="0">
              <a:buNone/>
            </a:pPr>
            <a:endParaRPr lang="en-US" dirty="0" smtClean="0"/>
          </a:p>
          <a:p>
            <a:pPr marL="0" indent="0" algn="ctr">
              <a:buNone/>
            </a:pPr>
            <a:r>
              <a:rPr lang="en-US" dirty="0" smtClean="0"/>
              <a:t>Since the CR in September, negotiations are in motion on whether or not to do an omnibus, several minibuses, or another CR.  </a:t>
            </a:r>
            <a:endParaRPr lang="en-US" dirty="0"/>
          </a:p>
          <a:p>
            <a:pPr marL="0" indent="0">
              <a:buNone/>
            </a:pPr>
            <a:endParaRPr lang="en-US" dirty="0" smtClean="0"/>
          </a:p>
        </p:txBody>
      </p:sp>
    </p:spTree>
    <p:extLst>
      <p:ext uri="{BB962C8B-B14F-4D97-AF65-F5344CB8AC3E}">
        <p14:creationId xmlns:p14="http://schemas.microsoft.com/office/powerpoint/2010/main" val="35594617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Appropriations Process – Crystal Ball </a:t>
            </a:r>
            <a:endParaRPr lang="en-US" dirty="0"/>
          </a:p>
        </p:txBody>
      </p:sp>
      <p:sp>
        <p:nvSpPr>
          <p:cNvPr id="3" name="Content Placeholder 2"/>
          <p:cNvSpPr>
            <a:spLocks noGrp="1"/>
          </p:cNvSpPr>
          <p:nvPr>
            <p:ph idx="1"/>
          </p:nvPr>
        </p:nvSpPr>
        <p:spPr/>
        <p:txBody>
          <a:bodyPr/>
          <a:lstStyle/>
          <a:p>
            <a:pPr marL="0" indent="0" algn="ctr">
              <a:buNone/>
            </a:pPr>
            <a:r>
              <a:rPr lang="en-US" sz="2600" dirty="0" smtClean="0">
                <a:effectLst>
                  <a:outerShdw blurRad="38100" dist="38100" dir="2700000" algn="tl">
                    <a:srgbClr val="000000">
                      <a:alpha val="43137"/>
                    </a:srgbClr>
                  </a:outerShdw>
                </a:effectLst>
              </a:rPr>
              <a:t>Things just got complicated </a:t>
            </a:r>
          </a:p>
          <a:p>
            <a:pPr marL="0" indent="0">
              <a:buNone/>
            </a:pPr>
            <a:r>
              <a:rPr lang="en-US" dirty="0" smtClean="0"/>
              <a:t>Options Include: </a:t>
            </a:r>
          </a:p>
          <a:p>
            <a:pPr marL="0" indent="0">
              <a:buNone/>
            </a:pPr>
            <a:endParaRPr lang="en-US" sz="1000" dirty="0"/>
          </a:p>
          <a:p>
            <a:pPr marL="0" indent="0">
              <a:buNone/>
            </a:pPr>
            <a:r>
              <a:rPr lang="en-US" dirty="0" smtClean="0"/>
              <a:t>Continuing Resolution through March 2017 </a:t>
            </a:r>
          </a:p>
          <a:p>
            <a:pPr marL="0" indent="0">
              <a:buNone/>
            </a:pPr>
            <a:r>
              <a:rPr lang="en-US" dirty="0"/>
              <a:t>	</a:t>
            </a:r>
            <a:r>
              <a:rPr lang="en-US" dirty="0" smtClean="0"/>
              <a:t>Potential action on reconciliation </a:t>
            </a:r>
          </a:p>
          <a:p>
            <a:pPr marL="0" indent="0">
              <a:buNone/>
            </a:pPr>
            <a:endParaRPr lang="en-US" sz="1000" dirty="0"/>
          </a:p>
          <a:p>
            <a:pPr marL="0" indent="0">
              <a:buNone/>
            </a:pPr>
            <a:r>
              <a:rPr lang="en-US" dirty="0" smtClean="0"/>
              <a:t>Continuing Resolution through September 2017 </a:t>
            </a:r>
          </a:p>
          <a:p>
            <a:pPr marL="0" indent="0">
              <a:buNone/>
            </a:pPr>
            <a:endParaRPr lang="en-US" sz="1000" dirty="0"/>
          </a:p>
          <a:p>
            <a:pPr marL="0" indent="0">
              <a:buNone/>
            </a:pPr>
            <a:r>
              <a:rPr lang="en-US" dirty="0" smtClean="0"/>
              <a:t>Omnibus – clearing the deck for the next Congress and the new President </a:t>
            </a:r>
          </a:p>
          <a:p>
            <a:pPr marL="0" indent="0">
              <a:buNone/>
            </a:pPr>
            <a:endParaRPr lang="en-US" sz="1000" dirty="0" smtClean="0"/>
          </a:p>
          <a:p>
            <a:pPr marL="0" indent="0">
              <a:buNone/>
            </a:pPr>
            <a:r>
              <a:rPr lang="en-US" dirty="0" smtClean="0"/>
              <a:t>Minibuses – clearing the deck for the next Congress and the new President </a:t>
            </a:r>
          </a:p>
        </p:txBody>
      </p:sp>
    </p:spTree>
    <p:extLst>
      <p:ext uri="{BB962C8B-B14F-4D97-AF65-F5344CB8AC3E}">
        <p14:creationId xmlns:p14="http://schemas.microsoft.com/office/powerpoint/2010/main" val="34806606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a Reminder: Labor-H Bill</a:t>
            </a:r>
            <a:endParaRPr lang="en-US" dirty="0"/>
          </a:p>
        </p:txBody>
      </p:sp>
      <p:sp>
        <p:nvSpPr>
          <p:cNvPr id="3" name="Content Placeholder 2"/>
          <p:cNvSpPr>
            <a:spLocks noGrp="1"/>
          </p:cNvSpPr>
          <p:nvPr>
            <p:ph idx="1"/>
          </p:nvPr>
        </p:nvSpPr>
        <p:spPr>
          <a:xfrm>
            <a:off x="298863" y="1066800"/>
            <a:ext cx="8553449" cy="5570738"/>
          </a:xfrm>
        </p:spPr>
        <p:txBody>
          <a:bodyPr>
            <a:normAutofit fontScale="77500" lnSpcReduction="20000"/>
          </a:bodyPr>
          <a:lstStyle/>
          <a:p>
            <a:pPr marL="0" indent="0">
              <a:buNone/>
            </a:pPr>
            <a:r>
              <a:rPr lang="en-US" sz="3100" dirty="0" smtClean="0"/>
              <a:t>Both the House and the Senate moved the Labor-H bill through full committee. </a:t>
            </a:r>
          </a:p>
          <a:p>
            <a:pPr marL="0" indent="0">
              <a:buNone/>
            </a:pPr>
            <a:endParaRPr lang="en-US" sz="3100" dirty="0" smtClean="0"/>
          </a:p>
          <a:p>
            <a:pPr marL="0" indent="0">
              <a:buNone/>
            </a:pPr>
            <a:r>
              <a:rPr lang="en-US" sz="3100" dirty="0" smtClean="0"/>
              <a:t>Neither bill saw Floor action before the congressional recess.  </a:t>
            </a:r>
          </a:p>
          <a:p>
            <a:pPr marL="0" indent="0">
              <a:buNone/>
            </a:pPr>
            <a:endParaRPr lang="en-US" sz="3100" dirty="0"/>
          </a:p>
          <a:p>
            <a:pPr marL="0" indent="0">
              <a:buNone/>
            </a:pPr>
            <a:r>
              <a:rPr lang="en-US" sz="3100" dirty="0" smtClean="0"/>
              <a:t>The House approved a $66.8b budget for ED; vote  31-19</a:t>
            </a:r>
          </a:p>
          <a:p>
            <a:pPr marL="0" indent="0">
              <a:buNone/>
            </a:pPr>
            <a:r>
              <a:rPr lang="en-US" sz="3100" dirty="0"/>
              <a:t>	</a:t>
            </a:r>
            <a:r>
              <a:rPr lang="en-US" sz="3100" dirty="0" smtClean="0"/>
              <a:t>Zeroed out Teacher Quality Partnerships </a:t>
            </a:r>
          </a:p>
          <a:p>
            <a:pPr marL="0" indent="0">
              <a:buNone/>
            </a:pPr>
            <a:r>
              <a:rPr lang="en-US" sz="3100" dirty="0"/>
              <a:t>	</a:t>
            </a:r>
            <a:r>
              <a:rPr lang="en-US" sz="3100" dirty="0" smtClean="0"/>
              <a:t>	Amendment to restore TQP by Rep. Price failed </a:t>
            </a:r>
          </a:p>
          <a:p>
            <a:pPr marL="0" indent="0">
              <a:buNone/>
            </a:pPr>
            <a:r>
              <a:rPr lang="en-US" sz="3100" dirty="0" smtClean="0"/>
              <a:t>	Policy Rider prohibiting the teacher prep regs survived </a:t>
            </a:r>
          </a:p>
          <a:p>
            <a:pPr marL="0" indent="0">
              <a:buNone/>
            </a:pPr>
            <a:endParaRPr lang="en-US" sz="3100" dirty="0" smtClean="0"/>
          </a:p>
          <a:p>
            <a:pPr marL="0" indent="0">
              <a:buNone/>
            </a:pPr>
            <a:r>
              <a:rPr lang="en-US" sz="3100" dirty="0" smtClean="0"/>
              <a:t>The Senate approved a $67.8b budget for ED; vote  29-1</a:t>
            </a:r>
          </a:p>
          <a:p>
            <a:pPr marL="0" indent="0">
              <a:buNone/>
            </a:pPr>
            <a:r>
              <a:rPr lang="en-US" sz="3100" dirty="0"/>
              <a:t>	</a:t>
            </a:r>
            <a:r>
              <a:rPr lang="en-US" sz="3100" dirty="0" smtClean="0"/>
              <a:t>Funded TQP at $43.1m (flat funded)</a:t>
            </a:r>
          </a:p>
          <a:p>
            <a:pPr marL="0" indent="0">
              <a:buNone/>
            </a:pPr>
            <a:r>
              <a:rPr lang="en-US" sz="3100" dirty="0"/>
              <a:t>	</a:t>
            </a:r>
            <a:r>
              <a:rPr lang="en-US" sz="3100" dirty="0" smtClean="0"/>
              <a:t>No policy riders in this bipartisan measure  </a:t>
            </a:r>
          </a:p>
          <a:p>
            <a:pPr marL="0" indent="0">
              <a:buNone/>
            </a:pPr>
            <a:r>
              <a:rPr lang="en-US" sz="2600" dirty="0"/>
              <a:t>	</a:t>
            </a:r>
            <a:endParaRPr lang="en-US" sz="2600" dirty="0" smtClean="0"/>
          </a:p>
          <a:p>
            <a:pPr marL="0" indent="0">
              <a:buNone/>
            </a:pPr>
            <a:r>
              <a:rPr lang="en-US" dirty="0"/>
              <a:t>	</a:t>
            </a:r>
          </a:p>
        </p:txBody>
      </p:sp>
    </p:spTree>
    <p:extLst>
      <p:ext uri="{BB962C8B-B14F-4D97-AF65-F5344CB8AC3E}">
        <p14:creationId xmlns:p14="http://schemas.microsoft.com/office/powerpoint/2010/main" val="37445403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863" y="133715"/>
            <a:ext cx="8559388" cy="1390285"/>
          </a:xfrm>
        </p:spPr>
        <p:txBody>
          <a:bodyPr>
            <a:normAutofit/>
          </a:bodyPr>
          <a:lstStyle/>
          <a:p>
            <a:r>
              <a:rPr lang="en-US" dirty="0" smtClean="0"/>
              <a:t>Hope for the Policy Rider</a:t>
            </a:r>
            <a:r>
              <a:rPr lang="en-US" dirty="0"/>
              <a:t> </a:t>
            </a:r>
            <a:r>
              <a:rPr lang="en-US" dirty="0" smtClean="0"/>
              <a:t>on the Teacher Preparation Program Regulations? </a:t>
            </a:r>
            <a:endParaRPr lang="en-US" dirty="0"/>
          </a:p>
        </p:txBody>
      </p:sp>
      <p:sp>
        <p:nvSpPr>
          <p:cNvPr id="3" name="Content Placeholder 2"/>
          <p:cNvSpPr>
            <a:spLocks noGrp="1"/>
          </p:cNvSpPr>
          <p:nvPr>
            <p:ph idx="1"/>
          </p:nvPr>
        </p:nvSpPr>
        <p:spPr>
          <a:xfrm>
            <a:off x="304802" y="1523999"/>
            <a:ext cx="8553449" cy="4612575"/>
          </a:xfrm>
        </p:spPr>
        <p:txBody>
          <a:bodyPr/>
          <a:lstStyle/>
          <a:p>
            <a:pPr marL="0" indent="0" algn="ctr">
              <a:buNone/>
            </a:pPr>
            <a:r>
              <a:rPr lang="en-US" sz="3600" dirty="0" smtClean="0"/>
              <a:t>Hope for a policy rider remains, but it is dependent on the path that the Congress takes on the appropriations process </a:t>
            </a:r>
          </a:p>
          <a:p>
            <a:pPr marL="0" indent="0" algn="ctr">
              <a:buNone/>
            </a:pPr>
            <a:r>
              <a:rPr lang="en-US" sz="3600" b="1" dirty="0" smtClean="0">
                <a:effectLst>
                  <a:outerShdw blurRad="38100" dist="38100" dir="2700000" algn="tl">
                    <a:srgbClr val="000000">
                      <a:alpha val="43137"/>
                    </a:srgbClr>
                  </a:outerShdw>
                </a:effectLst>
              </a:rPr>
              <a:t>AND</a:t>
            </a:r>
          </a:p>
          <a:p>
            <a:pPr marL="0" indent="0" algn="ctr">
              <a:buNone/>
            </a:pPr>
            <a:r>
              <a:rPr lang="en-US" sz="3600" dirty="0" smtClean="0"/>
              <a:t>if </a:t>
            </a:r>
            <a:r>
              <a:rPr lang="en-US" sz="3600" b="1" dirty="0" smtClean="0">
                <a:effectLst>
                  <a:outerShdw blurRad="38100" dist="38100" dir="2700000" algn="tl">
                    <a:srgbClr val="000000">
                      <a:alpha val="43137"/>
                    </a:srgbClr>
                  </a:outerShdw>
                </a:effectLst>
              </a:rPr>
              <a:t>constituents</a:t>
            </a:r>
            <a:r>
              <a:rPr lang="en-US" sz="3600" dirty="0" smtClean="0"/>
              <a:t> voice their concerns on the final regulations to their elected officials. </a:t>
            </a:r>
          </a:p>
          <a:p>
            <a:pPr marL="0" indent="0" algn="ctr">
              <a:buNone/>
            </a:pPr>
            <a:endParaRPr lang="en-US" sz="3600" dirty="0" smtClean="0"/>
          </a:p>
          <a:p>
            <a:pPr marL="0" indent="0" algn="ctr">
              <a:buNone/>
            </a:pPr>
            <a:endParaRPr lang="en-US" sz="3600" dirty="0"/>
          </a:p>
          <a:p>
            <a:pPr marL="0" indent="0" algn="ctr">
              <a:buNone/>
            </a:pPr>
            <a:endParaRPr lang="en-US" dirty="0" smtClean="0"/>
          </a:p>
        </p:txBody>
      </p:sp>
    </p:spTree>
    <p:extLst>
      <p:ext uri="{BB962C8B-B14F-4D97-AF65-F5344CB8AC3E}">
        <p14:creationId xmlns:p14="http://schemas.microsoft.com/office/powerpoint/2010/main" val="24653323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Final Rule on the Teacher Preparation Program Regulations  </a:t>
            </a:r>
            <a:endParaRPr lang="en-US" dirty="0"/>
          </a:p>
        </p:txBody>
      </p:sp>
    </p:spTree>
    <p:extLst>
      <p:ext uri="{BB962C8B-B14F-4D97-AF65-F5344CB8AC3E}">
        <p14:creationId xmlns:p14="http://schemas.microsoft.com/office/powerpoint/2010/main" val="33005870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2800" b="1" dirty="0" smtClean="0"/>
          </a:p>
          <a:p>
            <a:pPr marL="0" indent="0" algn="ctr">
              <a:buNone/>
            </a:pPr>
            <a:r>
              <a:rPr lang="en-US" sz="2800" b="1" dirty="0" smtClean="0"/>
              <a:t>ALL TEACHER PREPARATION PROGRAMS WILL</a:t>
            </a:r>
          </a:p>
          <a:p>
            <a:pPr marL="0" indent="0" algn="ctr">
              <a:buNone/>
            </a:pPr>
            <a:r>
              <a:rPr lang="en-US" sz="2800" b="1" dirty="0" smtClean="0"/>
              <a:t> </a:t>
            </a:r>
          </a:p>
          <a:p>
            <a:pPr marL="0" indent="0" algn="ctr">
              <a:buNone/>
            </a:pPr>
            <a:r>
              <a:rPr lang="en-US" sz="2800" b="1" dirty="0" smtClean="0"/>
              <a:t>BE RATED ANNUALLY WHETHER OR NOT THE</a:t>
            </a:r>
          </a:p>
          <a:p>
            <a:pPr marL="0" indent="0" algn="ctr">
              <a:buNone/>
            </a:pPr>
            <a:endParaRPr lang="en-US" sz="2800" b="1" dirty="0" smtClean="0"/>
          </a:p>
          <a:p>
            <a:pPr marL="0" indent="0" algn="ctr">
              <a:buNone/>
            </a:pPr>
            <a:r>
              <a:rPr lang="en-US" sz="2800" b="1" dirty="0" smtClean="0"/>
              <a:t> PROGRAM USES TEACH GRANTS. </a:t>
            </a:r>
            <a:endParaRPr lang="en-US" sz="2800" b="1" dirty="0"/>
          </a:p>
        </p:txBody>
      </p:sp>
    </p:spTree>
    <p:extLst>
      <p:ext uri="{BB962C8B-B14F-4D97-AF65-F5344CB8AC3E}">
        <p14:creationId xmlns:p14="http://schemas.microsoft.com/office/powerpoint/2010/main" val="30614872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FYI </a:t>
            </a:r>
            <a:endParaRPr lang="en-US" dirty="0"/>
          </a:p>
        </p:txBody>
      </p:sp>
      <p:sp>
        <p:nvSpPr>
          <p:cNvPr id="3" name="Content Placeholder 2"/>
          <p:cNvSpPr>
            <a:spLocks noGrp="1"/>
          </p:cNvSpPr>
          <p:nvPr>
            <p:ph idx="1"/>
          </p:nvPr>
        </p:nvSpPr>
        <p:spPr/>
        <p:txBody>
          <a:bodyPr/>
          <a:lstStyle/>
          <a:p>
            <a:pPr marL="0" indent="0">
              <a:buNone/>
            </a:pPr>
            <a:r>
              <a:rPr lang="en-US" dirty="0" smtClean="0"/>
              <a:t>What is shared in this presentation are just general highlights of the overview of the </a:t>
            </a:r>
            <a:r>
              <a:rPr lang="en-US" dirty="0" smtClean="0">
                <a:hlinkClick r:id="rId2"/>
              </a:rPr>
              <a:t>final rule</a:t>
            </a:r>
            <a:r>
              <a:rPr lang="en-US" dirty="0" smtClean="0"/>
              <a:t>. </a:t>
            </a:r>
          </a:p>
          <a:p>
            <a:pPr marL="0" indent="0">
              <a:buNone/>
            </a:pPr>
            <a:endParaRPr lang="en-US" dirty="0"/>
          </a:p>
          <a:p>
            <a:pPr marL="0" indent="0">
              <a:buNone/>
            </a:pPr>
            <a:r>
              <a:rPr lang="en-US" dirty="0" smtClean="0"/>
              <a:t>To step through the final rule only – not the comments and analysis offered by the Department – please view the </a:t>
            </a:r>
            <a:r>
              <a:rPr lang="en-US" dirty="0" smtClean="0">
                <a:hlinkClick r:id="rId3"/>
              </a:rPr>
              <a:t>webinar</a:t>
            </a:r>
            <a:r>
              <a:rPr lang="en-US" dirty="0" smtClean="0"/>
              <a:t> offered on October 24 &amp; 25, 2016. </a:t>
            </a:r>
          </a:p>
          <a:p>
            <a:pPr marL="0" indent="0">
              <a:buNone/>
            </a:pPr>
            <a:endParaRPr lang="en-US" dirty="0"/>
          </a:p>
          <a:p>
            <a:pPr marL="0" indent="0">
              <a:buNone/>
            </a:pPr>
            <a:r>
              <a:rPr lang="en-US" dirty="0" smtClean="0"/>
              <a:t>Remember that AACTE’s specific email for the regulations has remained operational since its creation in 2014: </a:t>
            </a:r>
            <a:br>
              <a:rPr lang="en-US" dirty="0" smtClean="0"/>
            </a:br>
            <a:endParaRPr lang="en-US" dirty="0" smtClean="0"/>
          </a:p>
          <a:p>
            <a:pPr marL="0" indent="0" algn="ctr">
              <a:buNone/>
            </a:pPr>
            <a:r>
              <a:rPr lang="en-US" dirty="0" smtClean="0">
                <a:hlinkClick r:id="rId4"/>
              </a:rPr>
              <a:t>regs@aacte.org</a:t>
            </a:r>
            <a:r>
              <a:rPr lang="en-US" dirty="0" smtClean="0"/>
              <a:t> </a:t>
            </a:r>
            <a:endParaRPr lang="en-US" dirty="0"/>
          </a:p>
        </p:txBody>
      </p:sp>
    </p:spTree>
    <p:extLst>
      <p:ext uri="{BB962C8B-B14F-4D97-AF65-F5344CB8AC3E}">
        <p14:creationId xmlns:p14="http://schemas.microsoft.com/office/powerpoint/2010/main" val="5214063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Rule </a:t>
            </a:r>
            <a:endParaRPr lang="en-US" dirty="0"/>
          </a:p>
        </p:txBody>
      </p:sp>
      <p:sp>
        <p:nvSpPr>
          <p:cNvPr id="3" name="Content Placeholder 2"/>
          <p:cNvSpPr>
            <a:spLocks noGrp="1"/>
          </p:cNvSpPr>
          <p:nvPr>
            <p:ph idx="1"/>
          </p:nvPr>
        </p:nvSpPr>
        <p:spPr>
          <a:xfrm>
            <a:off x="304802" y="822960"/>
            <a:ext cx="8553449" cy="5113538"/>
          </a:xfrm>
        </p:spPr>
        <p:txBody>
          <a:bodyPr>
            <a:normAutofit/>
          </a:bodyPr>
          <a:lstStyle/>
          <a:p>
            <a:pPr marL="0" indent="0" algn="ctr">
              <a:buNone/>
            </a:pPr>
            <a:r>
              <a:rPr lang="en-US" b="1" dirty="0" smtClean="0"/>
              <a:t>NOTE: </a:t>
            </a:r>
          </a:p>
          <a:p>
            <a:pPr marL="0" indent="0" algn="ctr">
              <a:buNone/>
            </a:pPr>
            <a:r>
              <a:rPr lang="en-US" dirty="0" smtClean="0"/>
              <a:t>The unofficial version is 695 pages.</a:t>
            </a:r>
          </a:p>
          <a:p>
            <a:pPr marL="0" indent="0" algn="ctr">
              <a:buNone/>
            </a:pPr>
            <a:endParaRPr lang="en-US" dirty="0" smtClean="0"/>
          </a:p>
          <a:p>
            <a:pPr marL="0" indent="0" algn="ctr">
              <a:buNone/>
            </a:pPr>
            <a:r>
              <a:rPr lang="en-US" dirty="0" smtClean="0"/>
              <a:t>Includes response to comments, of which there were nearly 5,000 to both the initial and supplemental NPRM, and other critical pieces (cost and burden analysis, and so forth).</a:t>
            </a:r>
          </a:p>
          <a:p>
            <a:pPr marL="0" indent="0" algn="ctr">
              <a:buNone/>
            </a:pPr>
            <a:endParaRPr lang="en-US" dirty="0"/>
          </a:p>
          <a:p>
            <a:pPr marL="0" indent="0" algn="ctr">
              <a:buNone/>
            </a:pPr>
            <a:r>
              <a:rPr lang="en-US" dirty="0" smtClean="0"/>
              <a:t>This overview is taken from the regulatory language which begins on page 651.</a:t>
            </a:r>
          </a:p>
          <a:p>
            <a:pPr marL="0" indent="0" algn="ctr">
              <a:buNone/>
            </a:pPr>
            <a:endParaRPr lang="en-US" dirty="0"/>
          </a:p>
          <a:p>
            <a:pPr marL="0" indent="0" algn="ctr">
              <a:buNone/>
            </a:pPr>
            <a:r>
              <a:rPr lang="en-US" dirty="0" smtClean="0"/>
              <a:t>Skepticism is necessary: the devil IS in the details.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164629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Deborah Koolbeck</a:t>
            </a:r>
            <a:br>
              <a:rPr lang="en-US" dirty="0" smtClean="0"/>
            </a:br>
            <a:r>
              <a:rPr lang="en-US" dirty="0" smtClean="0"/>
              <a:t>Director, Government Relations, AACTE </a:t>
            </a:r>
            <a:endParaRPr lang="en-US" dirty="0"/>
          </a:p>
        </p:txBody>
      </p:sp>
    </p:spTree>
    <p:extLst>
      <p:ext uri="{BB962C8B-B14F-4D97-AF65-F5344CB8AC3E}">
        <p14:creationId xmlns:p14="http://schemas.microsoft.com/office/powerpoint/2010/main" val="32830291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Overview</a:t>
            </a:r>
            <a:endParaRPr lang="en-US" dirty="0"/>
          </a:p>
        </p:txBody>
      </p:sp>
      <p:sp>
        <p:nvSpPr>
          <p:cNvPr id="4" name="Content Placeholder 3"/>
          <p:cNvSpPr>
            <a:spLocks noGrp="1"/>
          </p:cNvSpPr>
          <p:nvPr>
            <p:ph idx="1"/>
          </p:nvPr>
        </p:nvSpPr>
        <p:spPr/>
        <p:txBody>
          <a:bodyPr/>
          <a:lstStyle/>
          <a:p>
            <a:pPr marL="0" indent="0">
              <a:buNone/>
            </a:pPr>
            <a:r>
              <a:rPr lang="en-US" dirty="0" smtClean="0"/>
              <a:t>Overall, the final rule is very similar to the initial proposal </a:t>
            </a:r>
          </a:p>
          <a:p>
            <a:pPr marL="0" indent="0">
              <a:buNone/>
            </a:pPr>
            <a:endParaRPr lang="en-US" dirty="0"/>
          </a:p>
          <a:p>
            <a:pPr marL="0" indent="0">
              <a:buNone/>
            </a:pPr>
            <a:r>
              <a:rPr lang="en-US" dirty="0" smtClean="0"/>
              <a:t>Changes (most relatively minor)  can be found in the following: </a:t>
            </a:r>
          </a:p>
          <a:p>
            <a:r>
              <a:rPr lang="en-US" dirty="0" smtClean="0"/>
              <a:t>Definitions</a:t>
            </a:r>
          </a:p>
          <a:p>
            <a:r>
              <a:rPr lang="en-US" dirty="0" smtClean="0"/>
              <a:t>Rating system</a:t>
            </a:r>
          </a:p>
          <a:p>
            <a:r>
              <a:rPr lang="en-US" dirty="0" smtClean="0"/>
              <a:t>Indicators </a:t>
            </a:r>
          </a:p>
          <a:p>
            <a:r>
              <a:rPr lang="en-US" dirty="0" smtClean="0"/>
              <a:t>Timing of Implementation (adjusting for the October 2016 release of the final rule – it was expected to be released last year when initially drafted). </a:t>
            </a:r>
          </a:p>
          <a:p>
            <a:r>
              <a:rPr lang="en-US" dirty="0" smtClean="0"/>
              <a:t>Cost Estimate (it dropped!) </a:t>
            </a:r>
          </a:p>
        </p:txBody>
      </p:sp>
    </p:spTree>
    <p:extLst>
      <p:ext uri="{BB962C8B-B14F-4D97-AF65-F5344CB8AC3E}">
        <p14:creationId xmlns:p14="http://schemas.microsoft.com/office/powerpoint/2010/main" val="41068818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Rating System </a:t>
            </a:r>
            <a:endParaRPr lang="en-US" dirty="0"/>
          </a:p>
        </p:txBody>
      </p:sp>
      <p:sp>
        <p:nvSpPr>
          <p:cNvPr id="3" name="Content Placeholder 2"/>
          <p:cNvSpPr>
            <a:spLocks noGrp="1"/>
          </p:cNvSpPr>
          <p:nvPr>
            <p:ph idx="1"/>
          </p:nvPr>
        </p:nvSpPr>
        <p:spPr/>
        <p:txBody>
          <a:bodyPr/>
          <a:lstStyle/>
          <a:p>
            <a:pPr marL="0" indent="0">
              <a:buNone/>
            </a:pPr>
            <a:r>
              <a:rPr lang="en-US" dirty="0" smtClean="0"/>
              <a:t>Each Individual Teacher Preparation Program in the United States will be </a:t>
            </a:r>
            <a:r>
              <a:rPr lang="en-US" u="sng" dirty="0" smtClean="0"/>
              <a:t>rated annually </a:t>
            </a:r>
            <a:r>
              <a:rPr lang="en-US" dirty="0" smtClean="0"/>
              <a:t>on the following scale (there are 26,000 TPP’s in the U.S.) </a:t>
            </a:r>
            <a:endParaRPr lang="en-US" dirty="0"/>
          </a:p>
          <a:p>
            <a:pPr marL="0" indent="0" algn="ctr">
              <a:buNone/>
            </a:pPr>
            <a:r>
              <a:rPr lang="en-US" b="1" dirty="0" smtClean="0"/>
              <a:t>Effective</a:t>
            </a:r>
          </a:p>
          <a:p>
            <a:pPr marL="0" indent="0" algn="ctr">
              <a:buNone/>
            </a:pPr>
            <a:r>
              <a:rPr lang="en-US" b="1" dirty="0" smtClean="0"/>
              <a:t/>
            </a:r>
            <a:br>
              <a:rPr lang="en-US" b="1" dirty="0" smtClean="0"/>
            </a:br>
            <a:r>
              <a:rPr lang="en-US" b="1" dirty="0" smtClean="0"/>
              <a:t>At-Risk of becoming low-performing </a:t>
            </a:r>
          </a:p>
          <a:p>
            <a:pPr marL="0" indent="0" algn="ctr">
              <a:buNone/>
            </a:pPr>
            <a:endParaRPr lang="en-US" b="1" dirty="0"/>
          </a:p>
          <a:p>
            <a:pPr marL="0" indent="0" algn="ctr">
              <a:buNone/>
            </a:pPr>
            <a:r>
              <a:rPr lang="en-US" b="1" dirty="0" smtClean="0"/>
              <a:t>Low-performing</a:t>
            </a:r>
          </a:p>
          <a:p>
            <a:pPr marL="0" indent="0">
              <a:buNone/>
            </a:pPr>
            <a:endParaRPr lang="en-US" dirty="0"/>
          </a:p>
          <a:p>
            <a:pPr marL="0" indent="0">
              <a:buNone/>
            </a:pPr>
            <a:r>
              <a:rPr lang="en-US" dirty="0" smtClean="0"/>
              <a:t>If you are at-risk or low performing for two years your programs can become ineligible for TEACH grants. </a:t>
            </a:r>
          </a:p>
        </p:txBody>
      </p:sp>
    </p:spTree>
    <p:extLst>
      <p:ext uri="{BB962C8B-B14F-4D97-AF65-F5344CB8AC3E}">
        <p14:creationId xmlns:p14="http://schemas.microsoft.com/office/powerpoint/2010/main" val="26614945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INDICATORS </a:t>
            </a:r>
            <a:endParaRPr lang="en-US" dirty="0"/>
          </a:p>
        </p:txBody>
      </p:sp>
      <p:sp>
        <p:nvSpPr>
          <p:cNvPr id="3" name="Content Placeholder 2"/>
          <p:cNvSpPr>
            <a:spLocks noGrp="1"/>
          </p:cNvSpPr>
          <p:nvPr>
            <p:ph idx="1"/>
          </p:nvPr>
        </p:nvSpPr>
        <p:spPr/>
        <p:txBody>
          <a:bodyPr/>
          <a:lstStyle/>
          <a:p>
            <a:pPr marL="0" indent="0">
              <a:buNone/>
            </a:pPr>
            <a:r>
              <a:rPr lang="en-US" dirty="0" smtClean="0"/>
              <a:t>The rating of your programs will be based on 4 indicators: </a:t>
            </a:r>
          </a:p>
          <a:p>
            <a:pPr marL="0" indent="0">
              <a:buNone/>
            </a:pPr>
            <a:endParaRPr lang="en-US" sz="1000" dirty="0" smtClean="0"/>
          </a:p>
          <a:p>
            <a:pPr marL="0" indent="0" algn="ctr">
              <a:buNone/>
            </a:pPr>
            <a:r>
              <a:rPr lang="en-US" dirty="0" smtClean="0"/>
              <a:t>Student Learning </a:t>
            </a:r>
            <a:r>
              <a:rPr lang="en-US" dirty="0"/>
              <a:t>O</a:t>
            </a:r>
            <a:r>
              <a:rPr lang="en-US" dirty="0" smtClean="0"/>
              <a:t>utcomes</a:t>
            </a:r>
          </a:p>
          <a:p>
            <a:pPr marL="0" indent="0" algn="ctr">
              <a:buNone/>
            </a:pPr>
            <a:r>
              <a:rPr lang="en-US" dirty="0" smtClean="0"/>
              <a:t>Employment Outcomes </a:t>
            </a:r>
          </a:p>
          <a:p>
            <a:pPr lvl="1" algn="ctr"/>
            <a:r>
              <a:rPr lang="en-US" dirty="0" smtClean="0"/>
              <a:t>Placement </a:t>
            </a:r>
          </a:p>
          <a:p>
            <a:pPr lvl="1" algn="ctr"/>
            <a:r>
              <a:rPr lang="en-US" dirty="0" smtClean="0"/>
              <a:t>Retention </a:t>
            </a:r>
          </a:p>
          <a:p>
            <a:pPr marL="0" indent="0" algn="ctr">
              <a:buNone/>
            </a:pPr>
            <a:r>
              <a:rPr lang="en-US" dirty="0" smtClean="0"/>
              <a:t>Survey Results </a:t>
            </a:r>
          </a:p>
          <a:p>
            <a:pPr marL="0" indent="0" algn="ctr">
              <a:buNone/>
            </a:pPr>
            <a:r>
              <a:rPr lang="en-US" dirty="0" smtClean="0"/>
              <a:t>Program Approval or Specialized Accreditation </a:t>
            </a:r>
          </a:p>
          <a:p>
            <a:endParaRPr lang="en-US" sz="1000" dirty="0" smtClean="0"/>
          </a:p>
          <a:p>
            <a:pPr marL="0" indent="0">
              <a:buNone/>
            </a:pPr>
            <a:r>
              <a:rPr lang="en-US" i="1" dirty="0" smtClean="0"/>
              <a:t>Changes in the definitions of these indicators have changed the structure a bit. Please see the webinar overview of the final rule offered on October 24 &amp; 25, 2016. </a:t>
            </a:r>
          </a:p>
          <a:p>
            <a:endParaRPr lang="en-US" dirty="0"/>
          </a:p>
        </p:txBody>
      </p:sp>
    </p:spTree>
    <p:extLst>
      <p:ext uri="{BB962C8B-B14F-4D97-AF65-F5344CB8AC3E}">
        <p14:creationId xmlns:p14="http://schemas.microsoft.com/office/powerpoint/2010/main" val="753971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Weighting the Indicators </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sz="2800" dirty="0" smtClean="0"/>
              <a:t>The Department removes its requirements on weighting the indicators. </a:t>
            </a:r>
          </a:p>
          <a:p>
            <a:pPr marL="0" indent="0" algn="ctr">
              <a:buNone/>
            </a:pPr>
            <a:r>
              <a:rPr lang="en-US" sz="2800" dirty="0" smtClean="0"/>
              <a:t>You might recall that in the initial NPRM, student learning outcomes needed to be weighted the most, with employment outcomes in high-needs schools with the next highest weight. </a:t>
            </a:r>
          </a:p>
          <a:p>
            <a:pPr marL="0" indent="0" algn="ctr">
              <a:buNone/>
            </a:pPr>
            <a:endParaRPr lang="en-US" sz="2800" dirty="0"/>
          </a:p>
          <a:p>
            <a:pPr marL="0" indent="0" algn="ctr">
              <a:buNone/>
            </a:pPr>
            <a:r>
              <a:rPr lang="en-US" sz="2800" dirty="0" smtClean="0"/>
              <a:t>The weighting structure is now entirely up to the States. </a:t>
            </a:r>
          </a:p>
          <a:p>
            <a:pPr marL="0" indent="0" algn="ctr">
              <a:buNone/>
            </a:pPr>
            <a:endParaRPr lang="en-US" sz="2800" dirty="0"/>
          </a:p>
        </p:txBody>
      </p:sp>
    </p:spTree>
    <p:extLst>
      <p:ext uri="{BB962C8B-B14F-4D97-AF65-F5344CB8AC3E}">
        <p14:creationId xmlns:p14="http://schemas.microsoft.com/office/powerpoint/2010/main" val="21417659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Dates </a:t>
            </a:r>
            <a:endParaRPr lang="en-US" dirty="0"/>
          </a:p>
        </p:txBody>
      </p:sp>
      <p:sp>
        <p:nvSpPr>
          <p:cNvPr id="3" name="Content Placeholder 2"/>
          <p:cNvSpPr>
            <a:spLocks noGrp="1"/>
          </p:cNvSpPr>
          <p:nvPr>
            <p:ph idx="1"/>
          </p:nvPr>
        </p:nvSpPr>
        <p:spPr/>
        <p:txBody>
          <a:bodyPr/>
          <a:lstStyle/>
          <a:p>
            <a:pPr marL="0" indent="0">
              <a:buNone/>
            </a:pPr>
            <a:r>
              <a:rPr lang="en-US" sz="2800" dirty="0" smtClean="0"/>
              <a:t>All parts of the final rule EXCEPT portions on the TEACH grants are effective on November 30, 2016. </a:t>
            </a:r>
          </a:p>
          <a:p>
            <a:pPr marL="0" indent="0">
              <a:buNone/>
            </a:pPr>
            <a:endParaRPr lang="en-US" sz="2800" dirty="0"/>
          </a:p>
          <a:p>
            <a:pPr marL="0" indent="0">
              <a:buNone/>
            </a:pPr>
            <a:r>
              <a:rPr lang="en-US" sz="2800" dirty="0" smtClean="0"/>
              <a:t>Changes to the TEACH grants are effective on July 1, 2017. </a:t>
            </a:r>
          </a:p>
          <a:p>
            <a:pPr marL="0" indent="0">
              <a:buNone/>
            </a:pPr>
            <a:endParaRPr lang="en-US" sz="2800" dirty="0"/>
          </a:p>
          <a:p>
            <a:pPr marL="0" indent="0">
              <a:buNone/>
            </a:pPr>
            <a:r>
              <a:rPr lang="en-US" sz="2800" dirty="0" smtClean="0"/>
              <a:t>The regulations are consequential for TEACH grants on July 1, 2021.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716242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a:t>
            </a:r>
            <a:endParaRPr lang="en-US" dirty="0"/>
          </a:p>
        </p:txBody>
      </p:sp>
      <p:sp>
        <p:nvSpPr>
          <p:cNvPr id="3" name="Content Placeholder 2"/>
          <p:cNvSpPr>
            <a:spLocks noGrp="1"/>
          </p:cNvSpPr>
          <p:nvPr>
            <p:ph idx="1"/>
          </p:nvPr>
        </p:nvSpPr>
        <p:spPr>
          <a:xfrm>
            <a:off x="304802" y="853440"/>
            <a:ext cx="8553449" cy="5113538"/>
          </a:xfrm>
        </p:spPr>
        <p:txBody>
          <a:bodyPr/>
          <a:lstStyle/>
          <a:p>
            <a:pPr marL="0" indent="0" algn="ctr">
              <a:buNone/>
            </a:pPr>
            <a:r>
              <a:rPr lang="en-US" dirty="0" smtClean="0"/>
              <a:t>Shift to matching and coordinating with Title II reporting requirements. </a:t>
            </a:r>
          </a:p>
          <a:p>
            <a:pPr marL="0" indent="0">
              <a:buNone/>
            </a:pPr>
            <a:r>
              <a:rPr lang="en-US" i="1" dirty="0" smtClean="0"/>
              <a:t>April 30 for the Institutional Report Card to the State </a:t>
            </a:r>
          </a:p>
          <a:p>
            <a:pPr marL="0" indent="0">
              <a:buNone/>
            </a:pPr>
            <a:r>
              <a:rPr lang="en-US" i="1" dirty="0" smtClean="0"/>
              <a:t>October 31 for the State Report Card to the Department</a:t>
            </a:r>
          </a:p>
          <a:p>
            <a:pPr marL="0" indent="0">
              <a:buNone/>
            </a:pPr>
            <a:endParaRPr lang="en-US" dirty="0"/>
          </a:p>
          <a:p>
            <a:pPr marL="0" indent="0">
              <a:buNone/>
            </a:pPr>
            <a:r>
              <a:rPr lang="en-US" b="1" dirty="0" smtClean="0"/>
              <a:t>2016-2017</a:t>
            </a:r>
            <a:r>
              <a:rPr lang="en-US" dirty="0" smtClean="0"/>
              <a:t> Design and Implement the Data System</a:t>
            </a:r>
          </a:p>
          <a:p>
            <a:pPr marL="0" indent="0">
              <a:buNone/>
            </a:pPr>
            <a:r>
              <a:rPr lang="en-US" dirty="0" smtClean="0"/>
              <a:t>2017-2018 </a:t>
            </a:r>
            <a:r>
              <a:rPr lang="en-US" b="1" dirty="0" smtClean="0"/>
              <a:t>Pilot Year </a:t>
            </a:r>
            <a:r>
              <a:rPr lang="en-US" dirty="0" smtClean="0"/>
              <a:t>( 2018 Title II reporting year) </a:t>
            </a:r>
          </a:p>
          <a:p>
            <a:pPr marL="0" indent="0">
              <a:buNone/>
            </a:pPr>
            <a:r>
              <a:rPr lang="en-US" dirty="0" smtClean="0"/>
              <a:t>2018-2019 </a:t>
            </a:r>
          </a:p>
          <a:p>
            <a:pPr marL="0" indent="0">
              <a:buNone/>
            </a:pPr>
            <a:r>
              <a:rPr lang="en-US" dirty="0" smtClean="0"/>
              <a:t>2019-2020</a:t>
            </a:r>
          </a:p>
          <a:p>
            <a:pPr marL="0" indent="0">
              <a:buNone/>
            </a:pPr>
            <a:r>
              <a:rPr lang="en-US" dirty="0" smtClean="0"/>
              <a:t>2020-2021</a:t>
            </a:r>
          </a:p>
          <a:p>
            <a:pPr marL="0" indent="0">
              <a:buNone/>
            </a:pPr>
            <a:r>
              <a:rPr lang="en-US" b="1" dirty="0" smtClean="0"/>
              <a:t>2021-2022</a:t>
            </a:r>
            <a:r>
              <a:rPr lang="en-US" dirty="0" smtClean="0"/>
              <a:t> Consequential Year for TEACH Grants </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0567467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Guidance </a:t>
            </a:r>
            <a:endParaRPr lang="en-US" dirty="0"/>
          </a:p>
        </p:txBody>
      </p:sp>
      <p:sp>
        <p:nvSpPr>
          <p:cNvPr id="3" name="Content Placeholder 2"/>
          <p:cNvSpPr>
            <a:spLocks noGrp="1"/>
          </p:cNvSpPr>
          <p:nvPr>
            <p:ph idx="1"/>
          </p:nvPr>
        </p:nvSpPr>
        <p:spPr/>
        <p:txBody>
          <a:bodyPr/>
          <a:lstStyle/>
          <a:p>
            <a:pPr marL="0" indent="0">
              <a:buNone/>
            </a:pPr>
            <a:r>
              <a:rPr lang="en-US" dirty="0" smtClean="0"/>
              <a:t>The Department is expected to release regulatory guidance which will further illuminate the plan and expectations on the States for implementation. </a:t>
            </a:r>
          </a:p>
          <a:p>
            <a:pPr marL="0" indent="0">
              <a:buNone/>
            </a:pPr>
            <a:endParaRPr lang="en-US" dirty="0"/>
          </a:p>
          <a:p>
            <a:pPr marL="0" indent="0">
              <a:buNone/>
            </a:pPr>
            <a:r>
              <a:rPr lang="en-US" dirty="0" smtClean="0"/>
              <a:t>We do not know when that guidance will be out. </a:t>
            </a:r>
          </a:p>
          <a:p>
            <a:pPr marL="0" indent="0">
              <a:buNone/>
            </a:pPr>
            <a:endParaRPr lang="en-US" dirty="0"/>
          </a:p>
          <a:p>
            <a:pPr marL="0" indent="0">
              <a:buNone/>
            </a:pPr>
            <a:r>
              <a:rPr lang="en-US" b="1" dirty="0" smtClean="0"/>
              <a:t>Many</a:t>
            </a:r>
            <a:r>
              <a:rPr lang="en-US" dirty="0" smtClean="0"/>
              <a:t> questions remain at this time for those associations and organizations representing those who will be impacted by this regulation, including higher educations, PK-12 associations, and state level organizations including state governments.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53453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Only 3 Ways to Stop a Final Rule </a:t>
            </a:r>
            <a:endParaRPr lang="en-US" dirty="0"/>
          </a:p>
        </p:txBody>
      </p:sp>
      <p:sp>
        <p:nvSpPr>
          <p:cNvPr id="3" name="Content Placeholder 2"/>
          <p:cNvSpPr>
            <a:spLocks noGrp="1"/>
          </p:cNvSpPr>
          <p:nvPr>
            <p:ph idx="1"/>
          </p:nvPr>
        </p:nvSpPr>
        <p:spPr>
          <a:xfrm>
            <a:off x="304802" y="838200"/>
            <a:ext cx="8553449" cy="5486399"/>
          </a:xfrm>
        </p:spPr>
        <p:txBody>
          <a:bodyPr>
            <a:normAutofit lnSpcReduction="10000"/>
          </a:bodyPr>
          <a:lstStyle/>
          <a:p>
            <a:pPr marL="0" indent="0">
              <a:buNone/>
            </a:pPr>
            <a:r>
              <a:rPr lang="en-US" sz="3600" dirty="0" smtClean="0"/>
              <a:t>Congressional Action </a:t>
            </a:r>
          </a:p>
          <a:p>
            <a:pPr marL="0" indent="0">
              <a:buNone/>
            </a:pPr>
            <a:endParaRPr lang="en-US" sz="3600" dirty="0"/>
          </a:p>
          <a:p>
            <a:pPr marL="0" indent="0">
              <a:buNone/>
            </a:pPr>
            <a:r>
              <a:rPr lang="en-US" sz="3600" dirty="0" smtClean="0"/>
              <a:t>Legal Action </a:t>
            </a:r>
          </a:p>
          <a:p>
            <a:pPr marL="0" indent="0">
              <a:buNone/>
            </a:pPr>
            <a:endParaRPr lang="en-US" sz="3600" dirty="0"/>
          </a:p>
          <a:p>
            <a:pPr marL="0" indent="0">
              <a:buNone/>
            </a:pPr>
            <a:r>
              <a:rPr lang="en-US" sz="3600" dirty="0" smtClean="0"/>
              <a:t>Re-opening the ENTIRE regulatory process. </a:t>
            </a:r>
          </a:p>
          <a:p>
            <a:pPr marL="0" indent="0">
              <a:buNone/>
            </a:pPr>
            <a:r>
              <a:rPr lang="en-US" sz="3600" dirty="0" smtClean="0"/>
              <a:t>	Takes years – remember, these 	regulations took 5 years from start to 	finish.</a:t>
            </a:r>
            <a:endParaRPr lang="en-US" sz="3600" dirty="0"/>
          </a:p>
        </p:txBody>
      </p:sp>
    </p:spTree>
    <p:extLst>
      <p:ext uri="{BB962C8B-B14F-4D97-AF65-F5344CB8AC3E}">
        <p14:creationId xmlns:p14="http://schemas.microsoft.com/office/powerpoint/2010/main" val="23218936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Forward </a:t>
            </a:r>
            <a:endParaRPr lang="en-US" dirty="0"/>
          </a:p>
        </p:txBody>
      </p:sp>
      <p:sp>
        <p:nvSpPr>
          <p:cNvPr id="3" name="Content Placeholder 2"/>
          <p:cNvSpPr>
            <a:spLocks noGrp="1"/>
          </p:cNvSpPr>
          <p:nvPr>
            <p:ph idx="1"/>
          </p:nvPr>
        </p:nvSpPr>
        <p:spPr/>
        <p:txBody>
          <a:bodyPr/>
          <a:lstStyle/>
          <a:p>
            <a:pPr marL="0" indent="0">
              <a:buNone/>
            </a:pPr>
            <a:r>
              <a:rPr lang="en-US" dirty="0" smtClean="0"/>
              <a:t>There are still opportunities for the profession to engage on the regulations: </a:t>
            </a:r>
          </a:p>
          <a:p>
            <a:pPr marL="0" indent="0">
              <a:buNone/>
            </a:pPr>
            <a:endParaRPr lang="en-US" sz="1200" dirty="0" smtClean="0"/>
          </a:p>
          <a:p>
            <a:r>
              <a:rPr lang="en-US" dirty="0" smtClean="0"/>
              <a:t>Congressional action in the lame-duck (post-election) session. </a:t>
            </a:r>
          </a:p>
          <a:p>
            <a:pPr marL="0" indent="0">
              <a:buNone/>
            </a:pPr>
            <a:endParaRPr lang="en-US" sz="1200" dirty="0" smtClean="0"/>
          </a:p>
          <a:p>
            <a:r>
              <a:rPr lang="en-US" dirty="0" smtClean="0"/>
              <a:t>Congressional action in the 115th Congress which starts in January – specifically the expected work to reauthorize the Higher Education Act.</a:t>
            </a:r>
          </a:p>
          <a:p>
            <a:pPr marL="0" indent="0">
              <a:buNone/>
            </a:pPr>
            <a:endParaRPr lang="en-US" sz="1200" dirty="0" smtClean="0"/>
          </a:p>
          <a:p>
            <a:r>
              <a:rPr lang="en-US" dirty="0" smtClean="0"/>
              <a:t>Legal actions embarked upon by affected entities – most likely the states.  </a:t>
            </a:r>
          </a:p>
          <a:p>
            <a:endParaRPr lang="en-US" dirty="0"/>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262682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Advocacy </a:t>
            </a:r>
            <a:endParaRPr lang="en-US" dirty="0"/>
          </a:p>
        </p:txBody>
      </p:sp>
      <p:sp>
        <p:nvSpPr>
          <p:cNvPr id="3" name="Content Placeholder 2"/>
          <p:cNvSpPr>
            <a:spLocks noGrp="1"/>
          </p:cNvSpPr>
          <p:nvPr>
            <p:ph idx="1"/>
          </p:nvPr>
        </p:nvSpPr>
        <p:spPr/>
        <p:txBody>
          <a:bodyPr/>
          <a:lstStyle/>
          <a:p>
            <a:pPr marL="0" indent="0">
              <a:buNone/>
            </a:pPr>
            <a:r>
              <a:rPr lang="en-US" dirty="0" smtClean="0"/>
              <a:t>It is important to keep your Senators and your Representative informed that the regs are final and little has changed (you can review the concerns document as much of it still holds and share your comments again), especially since the lame duck session has started. </a:t>
            </a:r>
          </a:p>
          <a:p>
            <a:pPr marL="0" indent="0">
              <a:buNone/>
            </a:pPr>
            <a:r>
              <a:rPr lang="en-US" dirty="0" smtClean="0"/>
              <a:t/>
            </a:r>
            <a:br>
              <a:rPr lang="en-US" dirty="0" smtClean="0"/>
            </a:br>
            <a:r>
              <a:rPr lang="en-US" dirty="0" smtClean="0"/>
              <a:t>You can send a quick email to staff with whom you have a relationship letting them know the regs are out and linking to the regs and the statement by AACTE as well as the statement signed on to by AACTE by a coalition of PK-12, higher education and state-level organizations to just put this on their radar (links are on our </a:t>
            </a:r>
            <a:r>
              <a:rPr lang="en-US" dirty="0" smtClean="0">
                <a:hlinkClick r:id="rId2"/>
              </a:rPr>
              <a:t>regs</a:t>
            </a:r>
            <a:r>
              <a:rPr lang="en-US" dirty="0" smtClean="0"/>
              <a:t> website). </a:t>
            </a:r>
          </a:p>
          <a:p>
            <a:pPr marL="0" indent="0">
              <a:buNone/>
            </a:pPr>
            <a:endParaRPr lang="en-US" dirty="0"/>
          </a:p>
        </p:txBody>
      </p:sp>
    </p:spTree>
    <p:extLst>
      <p:ext uri="{BB962C8B-B14F-4D97-AF65-F5344CB8AC3E}">
        <p14:creationId xmlns:p14="http://schemas.microsoft.com/office/powerpoint/2010/main" val="16404872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Questions will be taken at the end of the presentation.</a:t>
            </a:r>
            <a:endParaRPr lang="en-US" dirty="0"/>
          </a:p>
        </p:txBody>
      </p:sp>
    </p:spTree>
    <p:extLst>
      <p:ext uri="{BB962C8B-B14F-4D97-AF65-F5344CB8AC3E}">
        <p14:creationId xmlns:p14="http://schemas.microsoft.com/office/powerpoint/2010/main" val="17581320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Coalition Statement Signatories </a:t>
            </a:r>
            <a:endParaRPr lang="en-US" dirty="0"/>
          </a:p>
        </p:txBody>
      </p:sp>
      <p:sp>
        <p:nvSpPr>
          <p:cNvPr id="3" name="Content Placeholder 2"/>
          <p:cNvSpPr>
            <a:spLocks noGrp="1"/>
          </p:cNvSpPr>
          <p:nvPr>
            <p:ph idx="1"/>
          </p:nvPr>
        </p:nvSpPr>
        <p:spPr>
          <a:xfrm>
            <a:off x="304802" y="762000"/>
            <a:ext cx="8553449" cy="5374575"/>
          </a:xfrm>
        </p:spPr>
        <p:txBody>
          <a:bodyPr>
            <a:normAutofit fontScale="47500" lnSpcReduction="20000"/>
          </a:bodyPr>
          <a:lstStyle/>
          <a:p>
            <a:r>
              <a:rPr lang="en-US" dirty="0"/>
              <a:t>AASA, The School Superintendents Association</a:t>
            </a:r>
          </a:p>
          <a:p>
            <a:r>
              <a:rPr lang="en-US" dirty="0"/>
              <a:t>American Association of Colleges for Teacher </a:t>
            </a:r>
            <a:r>
              <a:rPr lang="en-US" dirty="0" smtClean="0"/>
              <a:t>Education				</a:t>
            </a:r>
            <a:r>
              <a:rPr lang="en-US" b="1" dirty="0" smtClean="0"/>
              <a:t>AND THERE ARE 6 NEW </a:t>
            </a:r>
            <a:endParaRPr lang="en-US" b="1" dirty="0"/>
          </a:p>
          <a:p>
            <a:r>
              <a:rPr lang="en-US" dirty="0"/>
              <a:t>American Association of State Colleges and </a:t>
            </a:r>
            <a:r>
              <a:rPr lang="en-US" dirty="0" smtClean="0"/>
              <a:t>Universities				</a:t>
            </a:r>
            <a:r>
              <a:rPr lang="en-US" b="1" dirty="0" smtClean="0"/>
              <a:t>SIGNATORIES TO BE </a:t>
            </a:r>
            <a:endParaRPr lang="en-US" b="1" dirty="0"/>
          </a:p>
          <a:p>
            <a:r>
              <a:rPr lang="en-US" dirty="0"/>
              <a:t>American Council on </a:t>
            </a:r>
            <a:r>
              <a:rPr lang="en-US" dirty="0" smtClean="0"/>
              <a:t>Education						</a:t>
            </a:r>
            <a:r>
              <a:rPr lang="en-US" b="1" dirty="0" smtClean="0"/>
              <a:t>ADDED ON WHEN THE </a:t>
            </a:r>
            <a:endParaRPr lang="en-US" b="1" dirty="0"/>
          </a:p>
          <a:p>
            <a:r>
              <a:rPr lang="en-US" dirty="0"/>
              <a:t>American Federation of </a:t>
            </a:r>
            <a:r>
              <a:rPr lang="en-US" dirty="0" smtClean="0"/>
              <a:t>Teachers						</a:t>
            </a:r>
            <a:r>
              <a:rPr lang="en-US" b="1" dirty="0" smtClean="0"/>
              <a:t>STATEMENT IS RE-</a:t>
            </a:r>
            <a:endParaRPr lang="en-US" b="1" dirty="0"/>
          </a:p>
          <a:p>
            <a:r>
              <a:rPr lang="en-US" dirty="0"/>
              <a:t>American Indian Higher Education </a:t>
            </a:r>
            <a:r>
              <a:rPr lang="en-US" dirty="0" smtClean="0"/>
              <a:t>Consortium					</a:t>
            </a:r>
            <a:r>
              <a:rPr lang="en-US" b="1" dirty="0" smtClean="0"/>
              <a:t>RELEASED. </a:t>
            </a:r>
            <a:endParaRPr lang="en-US" b="1" dirty="0"/>
          </a:p>
          <a:p>
            <a:r>
              <a:rPr lang="en-US" dirty="0"/>
              <a:t>ASBO International</a:t>
            </a:r>
          </a:p>
          <a:p>
            <a:r>
              <a:rPr lang="en-US" dirty="0"/>
              <a:t>Association of Education Service Agencies</a:t>
            </a:r>
          </a:p>
          <a:p>
            <a:r>
              <a:rPr lang="en-US" dirty="0"/>
              <a:t>Association of Jesuit Colleges and Universities</a:t>
            </a:r>
          </a:p>
          <a:p>
            <a:r>
              <a:rPr lang="en-US" dirty="0"/>
              <a:t>Association of Teacher Educators</a:t>
            </a:r>
          </a:p>
          <a:p>
            <a:r>
              <a:rPr lang="en-US" dirty="0"/>
              <a:t>Coalition of Higher Education Assistance Organizations</a:t>
            </a:r>
          </a:p>
          <a:p>
            <a:r>
              <a:rPr lang="en-US" dirty="0"/>
              <a:t>Council for Christian Colleges &amp; Universities</a:t>
            </a:r>
          </a:p>
          <a:p>
            <a:r>
              <a:rPr lang="en-US" dirty="0"/>
              <a:t>Higher Education Consortium for Special Education</a:t>
            </a:r>
          </a:p>
          <a:p>
            <a:r>
              <a:rPr lang="en-US" dirty="0"/>
              <a:t>Hispanic Association of Colleges and Universities</a:t>
            </a:r>
          </a:p>
          <a:p>
            <a:r>
              <a:rPr lang="en-US" dirty="0"/>
              <a:t>Learning Disabilities Association of America</a:t>
            </a:r>
          </a:p>
          <a:p>
            <a:r>
              <a:rPr lang="en-US" dirty="0"/>
              <a:t>National Association for Equal Opportunity in Higher Education</a:t>
            </a:r>
          </a:p>
          <a:p>
            <a:r>
              <a:rPr lang="en-US" dirty="0"/>
              <a:t>National Association of Independent Colleges and Universities</a:t>
            </a:r>
          </a:p>
          <a:p>
            <a:r>
              <a:rPr lang="en-US" dirty="0"/>
              <a:t>National Association of School Psychologists</a:t>
            </a:r>
          </a:p>
          <a:p>
            <a:r>
              <a:rPr lang="en-US" dirty="0"/>
              <a:t>National Association of Secondary School Principals</a:t>
            </a:r>
          </a:p>
          <a:p>
            <a:r>
              <a:rPr lang="en-US" dirty="0"/>
              <a:t>National Association of State Directors of Special Education</a:t>
            </a:r>
          </a:p>
          <a:p>
            <a:r>
              <a:rPr lang="en-US" dirty="0"/>
              <a:t>National Council of Teachers of Mathematics</a:t>
            </a:r>
          </a:p>
          <a:p>
            <a:r>
              <a:rPr lang="en-US" dirty="0"/>
              <a:t>National Conference of State Legislatures</a:t>
            </a:r>
          </a:p>
          <a:p>
            <a:r>
              <a:rPr lang="en-US" dirty="0"/>
              <a:t>National Education Association</a:t>
            </a:r>
          </a:p>
          <a:p>
            <a:r>
              <a:rPr lang="en-US" dirty="0"/>
              <a:t>National Governors Association</a:t>
            </a:r>
          </a:p>
          <a:p>
            <a:r>
              <a:rPr lang="en-US" dirty="0"/>
              <a:t>Public Advocacy for Kids</a:t>
            </a:r>
          </a:p>
          <a:p>
            <a:r>
              <a:rPr lang="en-US" dirty="0"/>
              <a:t>Rural School and Community Trust</a:t>
            </a:r>
          </a:p>
          <a:p>
            <a:r>
              <a:rPr lang="en-US" dirty="0"/>
              <a:t>STEM Education Coalition</a:t>
            </a:r>
          </a:p>
          <a:p>
            <a:r>
              <a:rPr lang="en-US" dirty="0"/>
              <a:t>Teacher Education Division of the Council for Exceptional Children</a:t>
            </a:r>
          </a:p>
          <a:p>
            <a:r>
              <a:rPr lang="en-US" dirty="0"/>
              <a:t>UNCF</a:t>
            </a:r>
          </a:p>
          <a:p>
            <a:pPr marL="0" indent="0">
              <a:buNone/>
            </a:pPr>
            <a:endParaRPr lang="en-US" dirty="0"/>
          </a:p>
        </p:txBody>
      </p:sp>
    </p:spTree>
    <p:extLst>
      <p:ext uri="{BB962C8B-B14F-4D97-AF65-F5344CB8AC3E}">
        <p14:creationId xmlns:p14="http://schemas.microsoft.com/office/powerpoint/2010/main" val="19194464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Legislative Advocacy </a:t>
            </a:r>
            <a:endParaRPr lang="en-US" dirty="0"/>
          </a:p>
        </p:txBody>
      </p:sp>
    </p:spTree>
    <p:extLst>
      <p:ext uri="{BB962C8B-B14F-4D97-AF65-F5344CB8AC3E}">
        <p14:creationId xmlns:p14="http://schemas.microsoft.com/office/powerpoint/2010/main" val="3545720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Educator Preparation Reform Act (EPRA) </a:t>
            </a:r>
            <a:endParaRPr lang="en-US" dirty="0"/>
          </a:p>
        </p:txBody>
      </p:sp>
      <p:sp>
        <p:nvSpPr>
          <p:cNvPr id="3" name="Content Placeholder 2"/>
          <p:cNvSpPr>
            <a:spLocks noGrp="1"/>
          </p:cNvSpPr>
          <p:nvPr>
            <p:ph idx="1"/>
          </p:nvPr>
        </p:nvSpPr>
        <p:spPr>
          <a:xfrm>
            <a:off x="304802" y="914400"/>
            <a:ext cx="8553449" cy="5486400"/>
          </a:xfrm>
        </p:spPr>
        <p:txBody>
          <a:bodyPr>
            <a:normAutofit/>
          </a:bodyPr>
          <a:lstStyle/>
          <a:p>
            <a:pPr marL="0" indent="0" algn="ctr">
              <a:buNone/>
            </a:pPr>
            <a:r>
              <a:rPr lang="en-US" dirty="0" smtClean="0"/>
              <a:t>Introduced in Senate (S. 2419) and the House (H.R. 4471) </a:t>
            </a:r>
          </a:p>
          <a:p>
            <a:pPr marL="0" indent="0" algn="ctr">
              <a:buNone/>
            </a:pPr>
            <a:r>
              <a:rPr lang="en-US" dirty="0" smtClean="0">
                <a:hlinkClick r:id="rId2"/>
              </a:rPr>
              <a:t>www.congress.gov</a:t>
            </a:r>
            <a:r>
              <a:rPr lang="en-US" dirty="0" smtClean="0"/>
              <a:t> </a:t>
            </a:r>
          </a:p>
          <a:p>
            <a:pPr marL="0" indent="0" algn="ctr">
              <a:buNone/>
            </a:pPr>
            <a:r>
              <a:rPr lang="en-US" dirty="0" smtClean="0"/>
              <a:t>Supported by Higher Education and K-12 </a:t>
            </a:r>
          </a:p>
          <a:p>
            <a:pPr marL="0" indent="0" algn="ctr">
              <a:buNone/>
            </a:pPr>
            <a:endParaRPr lang="en-US" sz="800" dirty="0"/>
          </a:p>
          <a:p>
            <a:pPr marL="0" indent="0">
              <a:buNone/>
            </a:pPr>
            <a:r>
              <a:rPr lang="en-US" dirty="0" smtClean="0"/>
              <a:t>Amends Title II of HEA:</a:t>
            </a:r>
          </a:p>
          <a:p>
            <a:r>
              <a:rPr lang="en-US" dirty="0" smtClean="0"/>
              <a:t>Opens up TQP for principals</a:t>
            </a:r>
          </a:p>
          <a:p>
            <a:r>
              <a:rPr lang="en-US" dirty="0" smtClean="0"/>
              <a:t>Streamlines Title II data collection </a:t>
            </a:r>
          </a:p>
          <a:p>
            <a:r>
              <a:rPr lang="en-US" dirty="0" smtClean="0"/>
              <a:t>Deepens the incentives for states to hold teacher prep accountable by including ESSA Title II funds </a:t>
            </a:r>
          </a:p>
          <a:p>
            <a:r>
              <a:rPr lang="en-US" dirty="0" smtClean="0"/>
              <a:t>Amends TEACH grants </a:t>
            </a:r>
          </a:p>
          <a:p>
            <a:endParaRPr lang="en-US" sz="1000" dirty="0" smtClean="0"/>
          </a:p>
          <a:p>
            <a:pPr marL="0" indent="0" algn="ctr">
              <a:buNone/>
            </a:pPr>
            <a:r>
              <a:rPr lang="en-US" sz="4000" b="1" dirty="0" smtClean="0"/>
              <a:t>This bill needs more cosponsors! </a:t>
            </a:r>
          </a:p>
        </p:txBody>
      </p:sp>
    </p:spTree>
    <p:extLst>
      <p:ext uri="{BB962C8B-B14F-4D97-AF65-F5344CB8AC3E}">
        <p14:creationId xmlns:p14="http://schemas.microsoft.com/office/powerpoint/2010/main" val="19714839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ADVOCACY </a:t>
            </a:r>
            <a:endParaRPr lang="en-US" dirty="0"/>
          </a:p>
        </p:txBody>
      </p:sp>
      <p:sp>
        <p:nvSpPr>
          <p:cNvPr id="3" name="Content Placeholder 2"/>
          <p:cNvSpPr>
            <a:spLocks noGrp="1"/>
          </p:cNvSpPr>
          <p:nvPr>
            <p:ph idx="1"/>
          </p:nvPr>
        </p:nvSpPr>
        <p:spPr>
          <a:xfrm>
            <a:off x="304802" y="914400"/>
            <a:ext cx="8553449" cy="5333999"/>
          </a:xfrm>
        </p:spPr>
        <p:txBody>
          <a:bodyPr/>
          <a:lstStyle/>
          <a:p>
            <a:pPr marL="0" indent="0">
              <a:buNone/>
            </a:pPr>
            <a:r>
              <a:rPr lang="en-US" dirty="0" smtClean="0"/>
              <a:t>Review the AACTE website on EPRA, where you will find the one pager. </a:t>
            </a:r>
          </a:p>
          <a:p>
            <a:pPr marL="0" indent="0">
              <a:buNone/>
            </a:pPr>
            <a:endParaRPr lang="en-US" dirty="0"/>
          </a:p>
          <a:p>
            <a:pPr marL="0" indent="0">
              <a:buNone/>
            </a:pPr>
            <a:r>
              <a:rPr lang="en-US" dirty="0" smtClean="0"/>
              <a:t>Review the </a:t>
            </a:r>
            <a:r>
              <a:rPr lang="en-US" dirty="0" smtClean="0">
                <a:hlinkClick r:id="rId3"/>
              </a:rPr>
              <a:t>webinar</a:t>
            </a:r>
            <a:r>
              <a:rPr lang="en-US" dirty="0" smtClean="0"/>
              <a:t> offered in March 2016 on how to ask an elected official to cosponsor a bill. </a:t>
            </a:r>
            <a:br>
              <a:rPr lang="en-US" dirty="0" smtClean="0"/>
            </a:br>
            <a:r>
              <a:rPr lang="en-US" dirty="0" smtClean="0"/>
              <a:t/>
            </a:r>
            <a:br>
              <a:rPr lang="en-US" dirty="0" smtClean="0"/>
            </a:br>
            <a:r>
              <a:rPr lang="en-US" dirty="0" smtClean="0"/>
              <a:t>Reach out your Representative and your Senators – both – to cosponsor EPRA. </a:t>
            </a:r>
          </a:p>
          <a:p>
            <a:pPr marL="0" indent="0">
              <a:buNone/>
            </a:pPr>
            <a:endParaRPr lang="en-US" dirty="0"/>
          </a:p>
          <a:p>
            <a:pPr marL="0" indent="0">
              <a:buNone/>
            </a:pPr>
            <a:r>
              <a:rPr lang="en-US" dirty="0" smtClean="0"/>
              <a:t>The more cosponsors the more support a measure has. Bipartisan support is desired, so don’t let party affiliation get in the way! </a:t>
            </a:r>
            <a:endParaRPr lang="en-US" dirty="0"/>
          </a:p>
        </p:txBody>
      </p:sp>
    </p:spTree>
    <p:extLst>
      <p:ext uri="{BB962C8B-B14F-4D97-AF65-F5344CB8AC3E}">
        <p14:creationId xmlns:p14="http://schemas.microsoft.com/office/powerpoint/2010/main" val="27319734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Implementation of ESSA </a:t>
            </a:r>
            <a:endParaRPr lang="en-US" dirty="0"/>
          </a:p>
        </p:txBody>
      </p:sp>
    </p:spTree>
    <p:extLst>
      <p:ext uri="{BB962C8B-B14F-4D97-AF65-F5344CB8AC3E}">
        <p14:creationId xmlns:p14="http://schemas.microsoft.com/office/powerpoint/2010/main" val="40022857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Department’s ESSA Webpage </a:t>
            </a:r>
            <a:endParaRPr lang="en-US" dirty="0"/>
          </a:p>
        </p:txBody>
      </p:sp>
      <p:sp>
        <p:nvSpPr>
          <p:cNvPr id="3" name="Content Placeholder 2"/>
          <p:cNvSpPr>
            <a:spLocks noGrp="1"/>
          </p:cNvSpPr>
          <p:nvPr>
            <p:ph idx="1"/>
          </p:nvPr>
        </p:nvSpPr>
        <p:spPr/>
        <p:txBody>
          <a:bodyPr/>
          <a:lstStyle/>
          <a:p>
            <a:pPr marL="0" indent="0" algn="ctr">
              <a:buNone/>
            </a:pPr>
            <a:endParaRPr lang="en-US" sz="3200" dirty="0" smtClean="0"/>
          </a:p>
          <a:p>
            <a:pPr marL="0" indent="0" algn="ctr">
              <a:buNone/>
            </a:pPr>
            <a:r>
              <a:rPr lang="en-US" sz="3200" dirty="0" smtClean="0"/>
              <a:t>To stay updated on the latest that is released from the U.S. Department of Education, it is recommended to monitor the </a:t>
            </a:r>
            <a:r>
              <a:rPr lang="en-US" sz="3200" dirty="0"/>
              <a:t>Department’s </a:t>
            </a:r>
            <a:r>
              <a:rPr lang="en-US" sz="3200" dirty="0">
                <a:hlinkClick r:id="rId2"/>
              </a:rPr>
              <a:t>resources </a:t>
            </a:r>
            <a:r>
              <a:rPr lang="en-US" sz="3200" dirty="0" smtClean="0">
                <a:hlinkClick r:id="rId2"/>
              </a:rPr>
              <a:t>webpage</a:t>
            </a:r>
            <a:r>
              <a:rPr lang="en-US" sz="3200" dirty="0" smtClean="0"/>
              <a:t>, which contains </a:t>
            </a:r>
            <a:r>
              <a:rPr lang="en-US" sz="3200" dirty="0"/>
              <a:t>a vast amount of information on rulemaking and implementation. </a:t>
            </a:r>
          </a:p>
          <a:p>
            <a:endParaRPr lang="en-US" dirty="0"/>
          </a:p>
        </p:txBody>
      </p:sp>
    </p:spTree>
    <p:extLst>
      <p:ext uri="{BB962C8B-B14F-4D97-AF65-F5344CB8AC3E}">
        <p14:creationId xmlns:p14="http://schemas.microsoft.com/office/powerpoint/2010/main" val="33932388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Could Be VERY Tight </a:t>
            </a:r>
            <a:endParaRPr lang="en-US" dirty="0"/>
          </a:p>
        </p:txBody>
      </p:sp>
      <p:sp>
        <p:nvSpPr>
          <p:cNvPr id="3" name="Content Placeholder 2"/>
          <p:cNvSpPr>
            <a:spLocks noGrp="1"/>
          </p:cNvSpPr>
          <p:nvPr>
            <p:ph idx="1"/>
          </p:nvPr>
        </p:nvSpPr>
        <p:spPr>
          <a:xfrm>
            <a:off x="384366" y="990600"/>
            <a:ext cx="8553449" cy="5638800"/>
          </a:xfrm>
        </p:spPr>
        <p:txBody>
          <a:bodyPr>
            <a:normAutofit/>
          </a:bodyPr>
          <a:lstStyle/>
          <a:p>
            <a:pPr marL="0" indent="0" algn="ctr">
              <a:buNone/>
            </a:pPr>
            <a:r>
              <a:rPr lang="en-US" dirty="0" smtClean="0"/>
              <a:t> State Plans, including for Title II, could </a:t>
            </a:r>
            <a:r>
              <a:rPr lang="en-US" dirty="0"/>
              <a:t>be </a:t>
            </a:r>
            <a:r>
              <a:rPr lang="en-US" dirty="0" smtClean="0"/>
              <a:t>due </a:t>
            </a:r>
            <a:r>
              <a:rPr lang="en-US" dirty="0"/>
              <a:t>as early as </a:t>
            </a:r>
            <a:r>
              <a:rPr lang="en-US" b="1" dirty="0"/>
              <a:t>March, 2017</a:t>
            </a:r>
            <a:r>
              <a:rPr lang="en-US" dirty="0"/>
              <a:t>. </a:t>
            </a:r>
          </a:p>
          <a:p>
            <a:pPr marL="0" indent="0" algn="ctr">
              <a:buNone/>
            </a:pPr>
            <a:endParaRPr lang="en-US" sz="800" dirty="0"/>
          </a:p>
          <a:p>
            <a:pPr marL="0" indent="0" algn="ctr">
              <a:buNone/>
            </a:pPr>
            <a:r>
              <a:rPr lang="en-US" dirty="0" smtClean="0"/>
              <a:t>Some states </a:t>
            </a:r>
            <a:r>
              <a:rPr lang="en-US" b="1" dirty="0" smtClean="0"/>
              <a:t>are</a:t>
            </a:r>
            <a:r>
              <a:rPr lang="en-US" dirty="0" smtClean="0"/>
              <a:t> gathering stakeholders – or </a:t>
            </a:r>
            <a:r>
              <a:rPr lang="en-US" b="1" dirty="0" smtClean="0"/>
              <a:t>starting to </a:t>
            </a:r>
            <a:r>
              <a:rPr lang="en-US" dirty="0" smtClean="0"/>
              <a:t>gather stakeholders -  to engage on aspects of ESSA implementation. </a:t>
            </a:r>
          </a:p>
          <a:p>
            <a:pPr marL="0" indent="0" algn="ctr">
              <a:buNone/>
            </a:pPr>
            <a:r>
              <a:rPr lang="en-US" dirty="0" smtClean="0">
                <a:effectLst>
                  <a:outerShdw blurRad="38100" dist="38100" dir="2700000" algn="tl">
                    <a:srgbClr val="000000">
                      <a:alpha val="43137"/>
                    </a:srgbClr>
                  </a:outerShdw>
                </a:effectLst>
              </a:rPr>
              <a:t>NOTE:</a:t>
            </a:r>
            <a:r>
              <a:rPr lang="en-US" dirty="0" smtClean="0"/>
              <a:t> Teacher Preparation is NOT required by law to be a part of the stakeholder group – especially for Title II. </a:t>
            </a:r>
          </a:p>
          <a:p>
            <a:pPr marL="0" indent="0" algn="ctr">
              <a:buNone/>
            </a:pPr>
            <a:endParaRPr lang="en-US" sz="800" dirty="0"/>
          </a:p>
          <a:p>
            <a:r>
              <a:rPr lang="en-US" i="1" dirty="0" smtClean="0"/>
              <a:t>Do you know if your state chapter is engaging on this </a:t>
            </a:r>
          </a:p>
          <a:p>
            <a:pPr marL="0" indent="0">
              <a:buNone/>
            </a:pPr>
            <a:r>
              <a:rPr lang="en-US" i="1" dirty="0"/>
              <a:t>	</a:t>
            </a:r>
            <a:r>
              <a:rPr lang="en-US" i="1" dirty="0" smtClean="0"/>
              <a:t>issue? </a:t>
            </a:r>
          </a:p>
          <a:p>
            <a:r>
              <a:rPr lang="en-US" i="1" dirty="0" smtClean="0"/>
              <a:t>Have you reached out to your state officials to find out if teacher preparation is going to be at the table? </a:t>
            </a:r>
          </a:p>
          <a:p>
            <a:pPr marL="0" indent="0">
              <a:buNone/>
            </a:pPr>
            <a:endParaRPr lang="en-US"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565035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Items to be Aware of in ESSA </a:t>
            </a:r>
            <a:endParaRPr lang="en-US" dirty="0"/>
          </a:p>
        </p:txBody>
      </p:sp>
      <p:sp>
        <p:nvSpPr>
          <p:cNvPr id="3" name="Content Placeholder 2"/>
          <p:cNvSpPr>
            <a:spLocks noGrp="1"/>
          </p:cNvSpPr>
          <p:nvPr>
            <p:ph idx="1"/>
          </p:nvPr>
        </p:nvSpPr>
        <p:spPr>
          <a:xfrm>
            <a:off x="298863" y="762000"/>
            <a:ext cx="8553449" cy="5113538"/>
          </a:xfrm>
        </p:spPr>
        <p:txBody>
          <a:bodyPr>
            <a:normAutofit/>
          </a:bodyPr>
          <a:lstStyle/>
          <a:p>
            <a:r>
              <a:rPr lang="en-US" dirty="0" smtClean="0"/>
              <a:t>Definition of Highly </a:t>
            </a:r>
            <a:r>
              <a:rPr lang="en-US" dirty="0"/>
              <a:t>Q</a:t>
            </a:r>
            <a:r>
              <a:rPr lang="en-US" dirty="0" smtClean="0"/>
              <a:t>ualified Teacher (HQT) is gone </a:t>
            </a:r>
          </a:p>
          <a:p>
            <a:r>
              <a:rPr lang="en-US" dirty="0" smtClean="0"/>
              <a:t>NCLB waivers gone as of August 1, 2016</a:t>
            </a:r>
          </a:p>
          <a:p>
            <a:r>
              <a:rPr lang="en-US" dirty="0" smtClean="0"/>
              <a:t>Be sure to know how your state defines ‘alternative routes to licensure/certification’</a:t>
            </a:r>
          </a:p>
          <a:p>
            <a:r>
              <a:rPr lang="en-US" dirty="0" smtClean="0"/>
              <a:t>Title II focuses on teacher recruitment, preparation and training </a:t>
            </a:r>
          </a:p>
          <a:p>
            <a:pPr lvl="2"/>
            <a:r>
              <a:rPr lang="en-US" sz="2400" dirty="0" smtClean="0"/>
              <a:t>State allotments </a:t>
            </a:r>
          </a:p>
          <a:p>
            <a:pPr lvl="3"/>
            <a:r>
              <a:rPr lang="en-US" sz="2400" dirty="0" smtClean="0"/>
              <a:t>State allowable uses of funds (5%) of which there are 21</a:t>
            </a:r>
          </a:p>
          <a:p>
            <a:pPr lvl="3"/>
            <a:r>
              <a:rPr lang="en-US" sz="2400" dirty="0" smtClean="0"/>
              <a:t>LEA allowable uses of funds (95%) of which there are 16 </a:t>
            </a:r>
          </a:p>
          <a:p>
            <a:pPr lvl="2"/>
            <a:r>
              <a:rPr lang="en-US" sz="2400" dirty="0" smtClean="0"/>
              <a:t>National programs </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31751605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II Guidance </a:t>
            </a:r>
            <a:endParaRPr lang="en-US" dirty="0"/>
          </a:p>
        </p:txBody>
      </p:sp>
      <p:sp>
        <p:nvSpPr>
          <p:cNvPr id="3" name="Content Placeholder 2"/>
          <p:cNvSpPr>
            <a:spLocks noGrp="1"/>
          </p:cNvSpPr>
          <p:nvPr>
            <p:ph idx="1"/>
          </p:nvPr>
        </p:nvSpPr>
        <p:spPr/>
        <p:txBody>
          <a:bodyPr/>
          <a:lstStyle/>
          <a:p>
            <a:pPr marL="0" indent="0" algn="ctr">
              <a:buNone/>
            </a:pPr>
            <a:r>
              <a:rPr lang="en-US" dirty="0" smtClean="0"/>
              <a:t/>
            </a:r>
            <a:br>
              <a:rPr lang="en-US" dirty="0" smtClean="0"/>
            </a:br>
            <a:r>
              <a:rPr lang="en-US" sz="2800" dirty="0" smtClean="0"/>
              <a:t> </a:t>
            </a:r>
            <a:r>
              <a:rPr lang="en-US" sz="3600" dirty="0" smtClean="0"/>
              <a:t>Title II guidance is out. </a:t>
            </a:r>
          </a:p>
          <a:p>
            <a:pPr marL="0" indent="0" algn="ctr">
              <a:buNone/>
            </a:pPr>
            <a:r>
              <a:rPr lang="en-US" sz="3600" dirty="0" smtClean="0"/>
              <a:t>This is what is called non-regulatory guidance. </a:t>
            </a:r>
          </a:p>
          <a:p>
            <a:pPr marL="0" indent="0" algn="ctr">
              <a:buNone/>
            </a:pPr>
            <a:endParaRPr lang="en-US" sz="3600" dirty="0"/>
          </a:p>
          <a:p>
            <a:pPr marL="0" indent="0" algn="ctr">
              <a:buNone/>
            </a:pPr>
            <a:r>
              <a:rPr lang="en-US" sz="4000" dirty="0">
                <a:hlinkClick r:id="rId2"/>
              </a:rPr>
              <a:t>http://</a:t>
            </a:r>
            <a:r>
              <a:rPr lang="en-US" sz="4000" dirty="0" smtClean="0">
                <a:hlinkClick r:id="rId2"/>
              </a:rPr>
              <a:t>bit.ly/2d70yk8</a:t>
            </a:r>
            <a:r>
              <a:rPr lang="en-US" sz="4000" dirty="0" smtClean="0"/>
              <a:t>  </a:t>
            </a:r>
          </a:p>
        </p:txBody>
      </p:sp>
    </p:spTree>
    <p:extLst>
      <p:ext uri="{BB962C8B-B14F-4D97-AF65-F5344CB8AC3E}">
        <p14:creationId xmlns:p14="http://schemas.microsoft.com/office/powerpoint/2010/main" val="31633943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Engagement: REQUIRED </a:t>
            </a:r>
            <a:endParaRPr lang="en-US"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US" sz="3600" dirty="0" smtClean="0"/>
              <a:t>Stakeholder engagement is required by law for developing state and local plans:</a:t>
            </a:r>
          </a:p>
          <a:p>
            <a:pPr marL="0" indent="0" algn="ctr">
              <a:buNone/>
            </a:pPr>
            <a:endParaRPr lang="en-US" sz="3600" dirty="0" smtClean="0"/>
          </a:p>
          <a:p>
            <a:pPr marL="0" indent="0" algn="ctr">
              <a:buNone/>
            </a:pPr>
            <a:r>
              <a:rPr lang="en-US" sz="3600" dirty="0"/>
              <a:t>	</a:t>
            </a:r>
            <a:r>
              <a:rPr lang="en-US" sz="3600" b="1" dirty="0" smtClean="0"/>
              <a:t>RESEARCH</a:t>
            </a:r>
            <a:r>
              <a:rPr lang="en-US" sz="3600" dirty="0" smtClean="0"/>
              <a:t> what is happening in </a:t>
            </a:r>
            <a:r>
              <a:rPr lang="en-US" sz="3600" b="1" dirty="0" smtClean="0"/>
              <a:t>YOUR</a:t>
            </a:r>
            <a:r>
              <a:rPr lang="en-US" sz="3600" dirty="0" smtClean="0"/>
              <a:t> state &amp; the districts with whom you work to guide your engagement. </a:t>
            </a:r>
            <a:r>
              <a:rPr lang="en-US" sz="3600" b="1" dirty="0" smtClean="0"/>
              <a:t>PARTNER UP</a:t>
            </a:r>
            <a:r>
              <a:rPr lang="en-US" sz="3600" dirty="0" smtClean="0"/>
              <a:t>!</a:t>
            </a:r>
          </a:p>
          <a:p>
            <a:pPr marL="0" indent="0" algn="ctr">
              <a:buNone/>
            </a:pPr>
            <a:endParaRPr lang="en-US" sz="3600" dirty="0" smtClean="0"/>
          </a:p>
          <a:p>
            <a:pPr marL="0" indent="0" algn="ctr">
              <a:buNone/>
            </a:pPr>
            <a:r>
              <a:rPr lang="en-US" sz="3600" i="1" dirty="0" smtClean="0"/>
              <a:t>Check in with your state chapter to see what they are doing &amp; engage there too.  </a:t>
            </a:r>
          </a:p>
          <a:p>
            <a:pPr marL="0" indent="0" algn="ctr">
              <a:buNone/>
            </a:pPr>
            <a:endParaRPr lang="en-US" sz="3600" dirty="0" smtClean="0"/>
          </a:p>
          <a:p>
            <a:pPr marL="0" indent="0" algn="ctr">
              <a:buNone/>
            </a:pPr>
            <a:r>
              <a:rPr lang="en-US" sz="5400" b="1" dirty="0" smtClean="0"/>
              <a:t>GET AT THE TABLE </a:t>
            </a:r>
            <a:endParaRPr lang="en-US" sz="5400" b="1" dirty="0"/>
          </a:p>
        </p:txBody>
      </p:sp>
    </p:spTree>
    <p:extLst>
      <p:ext uri="{BB962C8B-B14F-4D97-AF65-F5344CB8AC3E}">
        <p14:creationId xmlns:p14="http://schemas.microsoft.com/office/powerpoint/2010/main" val="1447193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Election Season Has Come to an End </a:t>
            </a:r>
            <a:endParaRPr lang="en-US" dirty="0"/>
          </a:p>
        </p:txBody>
      </p:sp>
    </p:spTree>
    <p:extLst>
      <p:ext uri="{BB962C8B-B14F-4D97-AF65-F5344CB8AC3E}">
        <p14:creationId xmlns:p14="http://schemas.microsoft.com/office/powerpoint/2010/main" val="31780648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Partnering: “My Colleague Needs To Be Here”</a:t>
            </a:r>
            <a:endParaRPr lang="en-US" dirty="0"/>
          </a:p>
        </p:txBody>
      </p:sp>
      <p:sp>
        <p:nvSpPr>
          <p:cNvPr id="3" name="Content Placeholder 2"/>
          <p:cNvSpPr>
            <a:spLocks noGrp="1"/>
          </p:cNvSpPr>
          <p:nvPr>
            <p:ph idx="1"/>
          </p:nvPr>
        </p:nvSpPr>
        <p:spPr/>
        <p:txBody>
          <a:bodyPr>
            <a:noAutofit/>
          </a:bodyPr>
          <a:lstStyle/>
          <a:p>
            <a:pPr marL="0" indent="0" algn="ctr">
              <a:buNone/>
            </a:pPr>
            <a:r>
              <a:rPr lang="en-US" sz="2800" dirty="0"/>
              <a:t>There is a saying: </a:t>
            </a:r>
          </a:p>
          <a:p>
            <a:pPr marL="0" indent="0" algn="ctr">
              <a:buNone/>
            </a:pPr>
            <a:r>
              <a:rPr lang="en-US" sz="2800" b="1" i="1" dirty="0">
                <a:effectLst>
                  <a:outerShdw blurRad="38100" dist="38100" dir="2700000" algn="tl">
                    <a:srgbClr val="000000">
                      <a:alpha val="43137"/>
                    </a:srgbClr>
                  </a:outerShdw>
                </a:effectLst>
              </a:rPr>
              <a:t>If you are not at the table, </a:t>
            </a:r>
          </a:p>
          <a:p>
            <a:pPr marL="0" indent="0" algn="ctr">
              <a:buNone/>
            </a:pPr>
            <a:r>
              <a:rPr lang="en-US" sz="2800" b="1" i="1" dirty="0">
                <a:effectLst>
                  <a:outerShdw blurRad="38100" dist="38100" dir="2700000" algn="tl">
                    <a:srgbClr val="000000">
                      <a:alpha val="43137"/>
                    </a:srgbClr>
                  </a:outerShdw>
                </a:effectLst>
              </a:rPr>
              <a:t>chances are you are on the menu. </a:t>
            </a:r>
          </a:p>
          <a:p>
            <a:pPr marL="0" indent="0" algn="ctr">
              <a:buNone/>
            </a:pPr>
            <a:endParaRPr lang="en-US" sz="2800" dirty="0" smtClean="0">
              <a:effectLst>
                <a:outerShdw blurRad="38100" dist="38100" dir="2700000" algn="tl">
                  <a:srgbClr val="000000">
                    <a:alpha val="43137"/>
                  </a:srgbClr>
                </a:outerShdw>
              </a:effectLst>
            </a:endParaRPr>
          </a:p>
          <a:p>
            <a:pPr marL="0" indent="0" algn="ctr">
              <a:buNone/>
            </a:pPr>
            <a:r>
              <a:rPr lang="en-US" sz="2800" dirty="0" smtClean="0"/>
              <a:t>While it may not be obvious throughout Title II of ESSA that teacher preparation needs to be at the table, building partnerships and collaborations to engage on opportunities in Title II will help you get to the table. </a:t>
            </a:r>
          </a:p>
          <a:p>
            <a:pPr marL="0" indent="0" algn="ctr">
              <a:buNone/>
            </a:pPr>
            <a:r>
              <a:rPr lang="en-US" sz="2800" dirty="0" smtClean="0"/>
              <a:t/>
            </a:r>
            <a:br>
              <a:rPr lang="en-US" sz="2800" dirty="0" smtClean="0"/>
            </a:br>
            <a:endParaRPr lang="en-US" sz="2800" dirty="0" smtClean="0"/>
          </a:p>
          <a:p>
            <a:pPr marL="0" indent="0">
              <a:buNone/>
            </a:pPr>
            <a:r>
              <a:rPr lang="en-US" sz="2800" dirty="0" smtClean="0"/>
              <a:t> </a:t>
            </a:r>
            <a:endParaRPr lang="en-US" sz="2800" dirty="0"/>
          </a:p>
        </p:txBody>
      </p:sp>
    </p:spTree>
    <p:extLst>
      <p:ext uri="{BB962C8B-B14F-4D97-AF65-F5344CB8AC3E}">
        <p14:creationId xmlns:p14="http://schemas.microsoft.com/office/powerpoint/2010/main" val="14324684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Engagement: Resources </a:t>
            </a:r>
            <a:endParaRPr lang="en-US" dirty="0"/>
          </a:p>
        </p:txBody>
      </p:sp>
      <p:sp>
        <p:nvSpPr>
          <p:cNvPr id="3" name="Content Placeholder 2"/>
          <p:cNvSpPr>
            <a:spLocks noGrp="1"/>
          </p:cNvSpPr>
          <p:nvPr>
            <p:ph idx="1"/>
          </p:nvPr>
        </p:nvSpPr>
        <p:spPr>
          <a:xfrm>
            <a:off x="304802" y="762000"/>
            <a:ext cx="8553449" cy="5374575"/>
          </a:xfrm>
        </p:spPr>
        <p:txBody>
          <a:bodyPr>
            <a:normAutofit/>
          </a:bodyPr>
          <a:lstStyle/>
          <a:p>
            <a:r>
              <a:rPr lang="en-US" u="sng" dirty="0">
                <a:hlinkClick r:id="rId2"/>
              </a:rPr>
              <a:t>Guiding Principles on Stakeholder Engagement as Required in ESSA, Learning First </a:t>
            </a:r>
            <a:r>
              <a:rPr lang="en-US" u="sng" dirty="0" smtClean="0">
                <a:hlinkClick r:id="rId2"/>
              </a:rPr>
              <a:t>Alliance</a:t>
            </a:r>
            <a:endParaRPr lang="en-US" u="sng" dirty="0" smtClean="0"/>
          </a:p>
          <a:p>
            <a:endParaRPr lang="en-US" dirty="0"/>
          </a:p>
          <a:p>
            <a:r>
              <a:rPr lang="en-US" u="sng" dirty="0">
                <a:hlinkClick r:id="rId3"/>
              </a:rPr>
              <a:t>Let’s Get This Conversation Started: Strategies, Tools, Examples and Resources to Help States Engage with Stakeholders to Develop and Implement their ESSA Plans</a:t>
            </a:r>
            <a:r>
              <a:rPr lang="en-US" dirty="0"/>
              <a:t> </a:t>
            </a:r>
            <a:r>
              <a:rPr lang="en-US" dirty="0" smtClean="0"/>
              <a:t>(CCSSO)</a:t>
            </a:r>
            <a:r>
              <a:rPr lang="en-US" dirty="0"/>
              <a:t> </a:t>
            </a:r>
          </a:p>
          <a:p>
            <a:r>
              <a:rPr lang="en-US" u="sng" dirty="0">
                <a:hlinkClick r:id="rId4"/>
              </a:rPr>
              <a:t>Guidance for Stakeholder Engagement in ESSA, U.S. Department of </a:t>
            </a:r>
            <a:r>
              <a:rPr lang="en-US" u="sng" dirty="0" smtClean="0">
                <a:hlinkClick r:id="rId4"/>
              </a:rPr>
              <a:t>Education</a:t>
            </a:r>
            <a:endParaRPr lang="en-US" u="sng" dirty="0" smtClean="0"/>
          </a:p>
          <a:p>
            <a:pPr marL="0" indent="0">
              <a:buNone/>
            </a:pPr>
            <a:endParaRPr lang="en-US" dirty="0"/>
          </a:p>
          <a:p>
            <a:r>
              <a:rPr lang="en-US" u="sng" dirty="0">
                <a:hlinkClick r:id="rId5"/>
              </a:rPr>
              <a:t>Stakeholder Engagement Provisions in ESSA, National PTA</a:t>
            </a:r>
            <a:endParaRPr lang="en-US" dirty="0"/>
          </a:p>
        </p:txBody>
      </p:sp>
    </p:spTree>
    <p:extLst>
      <p:ext uri="{BB962C8B-B14F-4D97-AF65-F5344CB8AC3E}">
        <p14:creationId xmlns:p14="http://schemas.microsoft.com/office/powerpoint/2010/main" val="41441944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863" y="133715"/>
            <a:ext cx="8559388" cy="552085"/>
          </a:xfrm>
        </p:spPr>
        <p:txBody>
          <a:bodyPr/>
          <a:lstStyle/>
          <a:p>
            <a:r>
              <a:rPr lang="en-US" dirty="0" smtClean="0"/>
              <a:t> Other Suggested Areas of Engagement  </a:t>
            </a:r>
            <a:endParaRPr lang="en-US" dirty="0"/>
          </a:p>
        </p:txBody>
      </p:sp>
      <p:sp>
        <p:nvSpPr>
          <p:cNvPr id="3" name="Content Placeholder 2"/>
          <p:cNvSpPr>
            <a:spLocks noGrp="1"/>
          </p:cNvSpPr>
          <p:nvPr>
            <p:ph idx="1"/>
          </p:nvPr>
        </p:nvSpPr>
        <p:spPr>
          <a:xfrm>
            <a:off x="304802" y="1023036"/>
            <a:ext cx="8553449" cy="5530163"/>
          </a:xfrm>
        </p:spPr>
        <p:txBody>
          <a:bodyPr>
            <a:normAutofit/>
          </a:bodyPr>
          <a:lstStyle/>
          <a:p>
            <a:pPr marL="0" indent="0">
              <a:buNone/>
            </a:pPr>
            <a:r>
              <a:rPr lang="en-US" dirty="0" smtClean="0"/>
              <a:t>The state will need to define various terms in their state plan  including : </a:t>
            </a:r>
          </a:p>
          <a:p>
            <a:r>
              <a:rPr lang="en-US" dirty="0" smtClean="0"/>
              <a:t>Effective teacher</a:t>
            </a:r>
          </a:p>
          <a:p>
            <a:r>
              <a:rPr lang="en-US" dirty="0" smtClean="0"/>
              <a:t>Inexperienced teacher </a:t>
            </a:r>
          </a:p>
          <a:p>
            <a:r>
              <a:rPr lang="en-US" dirty="0" smtClean="0"/>
              <a:t>Out-of</a:t>
            </a:r>
            <a:r>
              <a:rPr lang="en-US" dirty="0"/>
              <a:t>-</a:t>
            </a:r>
            <a:r>
              <a:rPr lang="en-US" dirty="0" smtClean="0"/>
              <a:t>field teacher </a:t>
            </a:r>
          </a:p>
          <a:p>
            <a:pPr marL="0" indent="0">
              <a:buNone/>
            </a:pPr>
            <a:endParaRPr lang="en-US" dirty="0"/>
          </a:p>
          <a:p>
            <a:pPr marL="0" indent="0">
              <a:buNone/>
            </a:pPr>
            <a:r>
              <a:rPr lang="en-US" dirty="0" smtClean="0"/>
              <a:t>The state will need to describe in its consolidated plan aspects related to educator prep, including </a:t>
            </a:r>
            <a:r>
              <a:rPr lang="en-US" i="1" u="sng" dirty="0" smtClean="0"/>
              <a:t>the state’s system to ensure adequate preparation of new educators</a:t>
            </a:r>
            <a:r>
              <a:rPr lang="en-US" dirty="0" smtClean="0"/>
              <a:t>, as well as how the state plans to ensure </a:t>
            </a:r>
            <a:r>
              <a:rPr lang="en-US" i="1" u="sng" dirty="0" smtClean="0"/>
              <a:t>equitable distribution of teachers. </a:t>
            </a:r>
          </a:p>
          <a:p>
            <a:pPr marL="0" indent="0">
              <a:buNone/>
            </a:pPr>
            <a:r>
              <a:rPr lang="en-US" dirty="0"/>
              <a:t/>
            </a:r>
            <a:br>
              <a:rPr lang="en-US" dirty="0"/>
            </a:br>
            <a:endParaRPr lang="en-US" dirty="0" smtClean="0"/>
          </a:p>
          <a:p>
            <a:pPr marL="0" indent="0">
              <a:buNone/>
            </a:pPr>
            <a:endParaRPr lang="en-US" dirty="0" smtClean="0"/>
          </a:p>
        </p:txBody>
      </p:sp>
    </p:spTree>
    <p:extLst>
      <p:ext uri="{BB962C8B-B14F-4D97-AF65-F5344CB8AC3E}">
        <p14:creationId xmlns:p14="http://schemas.microsoft.com/office/powerpoint/2010/main" val="19010338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Actions and Engagement </a:t>
            </a:r>
            <a:endParaRPr lang="en-US" dirty="0"/>
          </a:p>
        </p:txBody>
      </p:sp>
    </p:spTree>
    <p:extLst>
      <p:ext uri="{BB962C8B-B14F-4D97-AF65-F5344CB8AC3E}">
        <p14:creationId xmlns:p14="http://schemas.microsoft.com/office/powerpoint/2010/main" val="5702267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Advocacy Actions – October &amp; November </a:t>
            </a:r>
            <a:endParaRPr lang="en-US" dirty="0"/>
          </a:p>
        </p:txBody>
      </p:sp>
      <p:sp>
        <p:nvSpPr>
          <p:cNvPr id="3" name="Content Placeholder 2"/>
          <p:cNvSpPr>
            <a:spLocks noGrp="1"/>
          </p:cNvSpPr>
          <p:nvPr>
            <p:ph idx="1"/>
          </p:nvPr>
        </p:nvSpPr>
        <p:spPr>
          <a:xfrm>
            <a:off x="304802" y="1023037"/>
            <a:ext cx="8553449" cy="4691964"/>
          </a:xfrm>
        </p:spPr>
        <p:txBody>
          <a:bodyPr>
            <a:noAutofit/>
          </a:bodyPr>
          <a:lstStyle/>
          <a:p>
            <a:pPr marL="0" indent="0">
              <a:buNone/>
            </a:pPr>
            <a:r>
              <a:rPr lang="en-US" b="1" dirty="0"/>
              <a:t>Teacher Prep Regs </a:t>
            </a:r>
            <a:r>
              <a:rPr lang="en-US" dirty="0" smtClean="0"/>
              <a:t>– Update your Members of Congress on the regs and stay tuned for more resources from AACTE. </a:t>
            </a:r>
            <a:endParaRPr lang="en-US" dirty="0"/>
          </a:p>
          <a:p>
            <a:pPr marL="0" indent="0">
              <a:buNone/>
            </a:pPr>
            <a:endParaRPr lang="en-US" dirty="0" smtClean="0"/>
          </a:p>
          <a:p>
            <a:pPr marL="0" indent="0">
              <a:buNone/>
            </a:pPr>
            <a:r>
              <a:rPr lang="en-US" b="1" dirty="0"/>
              <a:t>ESSA</a:t>
            </a:r>
            <a:r>
              <a:rPr lang="en-US" dirty="0"/>
              <a:t> – Stakeholder and Title II engagement with K-12 and higher education colleagues – what opportunities are you </a:t>
            </a:r>
            <a:r>
              <a:rPr lang="en-US" dirty="0" smtClean="0"/>
              <a:t>creating across the state or with your LEA? </a:t>
            </a:r>
            <a:endParaRPr lang="en-US" dirty="0"/>
          </a:p>
          <a:p>
            <a:pPr marL="0" indent="0">
              <a:buNone/>
            </a:pPr>
            <a:endParaRPr lang="en-US" dirty="0"/>
          </a:p>
          <a:p>
            <a:pPr marL="0" indent="0">
              <a:buNone/>
            </a:pPr>
            <a:r>
              <a:rPr lang="en-US" b="1" dirty="0" smtClean="0"/>
              <a:t>Cosponsors on EPRA </a:t>
            </a:r>
            <a:r>
              <a:rPr lang="en-US" dirty="0" smtClean="0"/>
              <a:t>– Review </a:t>
            </a:r>
            <a:r>
              <a:rPr lang="en-US" b="1" dirty="0" smtClean="0">
                <a:hlinkClick r:id="rId3"/>
              </a:rPr>
              <a:t>webinar</a:t>
            </a:r>
            <a:r>
              <a:rPr lang="en-US" b="1" dirty="0" smtClean="0"/>
              <a:t> </a:t>
            </a:r>
            <a:r>
              <a:rPr lang="en-US" dirty="0" smtClean="0"/>
              <a:t>and reach out to your Members of Congress. The number of cosponsors matters! </a:t>
            </a:r>
            <a:endParaRPr lang="en-US" dirty="0"/>
          </a:p>
          <a:p>
            <a:pPr marL="0" indent="0">
              <a:buNone/>
            </a:pPr>
            <a:r>
              <a:rPr lang="en-US" sz="2000" dirty="0"/>
              <a:t/>
            </a:r>
            <a:br>
              <a:rPr lang="en-US" sz="2000" dirty="0"/>
            </a:br>
            <a:endParaRPr lang="en-US" sz="2000" dirty="0"/>
          </a:p>
        </p:txBody>
      </p:sp>
    </p:spTree>
    <p:extLst>
      <p:ext uri="{BB962C8B-B14F-4D97-AF65-F5344CB8AC3E}">
        <p14:creationId xmlns:p14="http://schemas.microsoft.com/office/powerpoint/2010/main" val="15208012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863" y="133715"/>
            <a:ext cx="8559388" cy="552085"/>
          </a:xfrm>
        </p:spPr>
        <p:txBody>
          <a:bodyPr/>
          <a:lstStyle/>
          <a:p>
            <a:r>
              <a:rPr lang="en-US" dirty="0" smtClean="0"/>
              <a:t>Resources </a:t>
            </a:r>
            <a:endParaRPr lang="en-US" dirty="0"/>
          </a:p>
        </p:txBody>
      </p:sp>
      <p:sp>
        <p:nvSpPr>
          <p:cNvPr id="3" name="Content Placeholder 2"/>
          <p:cNvSpPr>
            <a:spLocks noGrp="1"/>
          </p:cNvSpPr>
          <p:nvPr>
            <p:ph idx="1"/>
          </p:nvPr>
        </p:nvSpPr>
        <p:spPr>
          <a:xfrm>
            <a:off x="304802" y="533400"/>
            <a:ext cx="8553449" cy="6095999"/>
          </a:xfrm>
        </p:spPr>
        <p:txBody>
          <a:bodyPr>
            <a:normAutofit/>
          </a:bodyPr>
          <a:lstStyle/>
          <a:p>
            <a:pPr marL="0" indent="0" algn="ctr">
              <a:buNone/>
            </a:pPr>
            <a:r>
              <a:rPr lang="en-US" dirty="0" smtClean="0"/>
              <a:t>We have resources to support you in your advocacy work and to keep you up to date on important issues and activities happening at the federal level. </a:t>
            </a:r>
          </a:p>
          <a:p>
            <a:r>
              <a:rPr lang="en-US" b="1" dirty="0" smtClean="0">
                <a:effectLst>
                  <a:outerShdw blurRad="38100" dist="38100" dir="2700000" algn="tl">
                    <a:srgbClr val="000000">
                      <a:alpha val="43137"/>
                    </a:srgbClr>
                  </a:outerShdw>
                </a:effectLst>
              </a:rPr>
              <a:t>NEW</a:t>
            </a:r>
            <a:r>
              <a:rPr lang="en-US" dirty="0" smtClean="0"/>
              <a:t> </a:t>
            </a:r>
            <a:r>
              <a:rPr lang="en-US" dirty="0" smtClean="0">
                <a:hlinkClick r:id="rId2"/>
              </a:rPr>
              <a:t>Advocacy Center </a:t>
            </a:r>
            <a:r>
              <a:rPr lang="en-US" dirty="0" smtClean="0"/>
              <a:t>(Check it out!) </a:t>
            </a:r>
          </a:p>
          <a:p>
            <a:r>
              <a:rPr lang="en-US" dirty="0" smtClean="0"/>
              <a:t>Blogs – Ed Prep Matters </a:t>
            </a:r>
            <a:endParaRPr lang="en-US" dirty="0"/>
          </a:p>
          <a:p>
            <a:r>
              <a:rPr lang="en-US" dirty="0" smtClean="0"/>
              <a:t>Tweets -  @AACTE, @Koolbeck </a:t>
            </a:r>
            <a:endParaRPr lang="en-US" dirty="0"/>
          </a:p>
          <a:p>
            <a:r>
              <a:rPr lang="en-US" dirty="0" smtClean="0"/>
              <a:t>Websites on state and federal policy </a:t>
            </a:r>
          </a:p>
          <a:p>
            <a:r>
              <a:rPr lang="en-US" dirty="0" smtClean="0"/>
              <a:t>Documents </a:t>
            </a:r>
            <a:r>
              <a:rPr lang="en-US" dirty="0"/>
              <a:t>posted in resource library </a:t>
            </a:r>
          </a:p>
          <a:p>
            <a:r>
              <a:rPr lang="en-US" dirty="0" smtClean="0"/>
              <a:t>Monthly </a:t>
            </a:r>
            <a:r>
              <a:rPr lang="en-US" dirty="0"/>
              <a:t>Federal update webinars </a:t>
            </a:r>
          </a:p>
          <a:p>
            <a:pPr marL="0" indent="0">
              <a:buNone/>
            </a:pPr>
            <a:r>
              <a:rPr lang="en-US" dirty="0" smtClean="0"/>
              <a:t>	•</a:t>
            </a:r>
            <a:r>
              <a:rPr lang="en-US" dirty="0"/>
              <a:t>	2 days of the week </a:t>
            </a:r>
          </a:p>
          <a:p>
            <a:pPr marL="0" indent="0">
              <a:buNone/>
            </a:pPr>
            <a:r>
              <a:rPr lang="en-US" dirty="0" smtClean="0"/>
              <a:t>	•	2 </a:t>
            </a:r>
            <a:r>
              <a:rPr lang="en-US" dirty="0"/>
              <a:t>different times to accommodate </a:t>
            </a:r>
            <a:r>
              <a:rPr lang="en-US" dirty="0" smtClean="0"/>
              <a:t>time zones </a:t>
            </a:r>
          </a:p>
          <a:p>
            <a:r>
              <a:rPr lang="en-US" dirty="0" smtClean="0"/>
              <a:t>Webinars </a:t>
            </a:r>
            <a:r>
              <a:rPr lang="en-US" dirty="0"/>
              <a:t>on advocacy </a:t>
            </a:r>
            <a:r>
              <a:rPr lang="en-US" dirty="0" smtClean="0"/>
              <a:t>campaigns &amp; </a:t>
            </a:r>
            <a:r>
              <a:rPr lang="en-US" dirty="0"/>
              <a:t>immediate action needs</a:t>
            </a:r>
          </a:p>
          <a:p>
            <a:endParaRPr lang="en-US" dirty="0"/>
          </a:p>
        </p:txBody>
      </p:sp>
    </p:spTree>
    <p:extLst>
      <p:ext uri="{BB962C8B-B14F-4D97-AF65-F5344CB8AC3E}">
        <p14:creationId xmlns:p14="http://schemas.microsoft.com/office/powerpoint/2010/main" val="1384598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Questions? </a:t>
            </a:r>
            <a:endParaRPr lang="en-US" dirty="0"/>
          </a:p>
        </p:txBody>
      </p:sp>
    </p:spTree>
    <p:extLst>
      <p:ext uri="{BB962C8B-B14F-4D97-AF65-F5344CB8AC3E}">
        <p14:creationId xmlns:p14="http://schemas.microsoft.com/office/powerpoint/2010/main" val="26086218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676400"/>
            <a:ext cx="8653649" cy="2438400"/>
          </a:xfrm>
        </p:spPr>
        <p:txBody>
          <a:bodyPr>
            <a:normAutofit/>
          </a:bodyPr>
          <a:lstStyle/>
          <a:p>
            <a:r>
              <a:rPr lang="en-US" dirty="0" smtClean="0">
                <a:hlinkClick r:id="rId2"/>
              </a:rPr>
              <a:t>dkoolbeck@aacte.org</a:t>
            </a:r>
            <a:r>
              <a:rPr lang="en-US" dirty="0" smtClean="0"/>
              <a:t> </a:t>
            </a:r>
            <a:br>
              <a:rPr lang="en-US" dirty="0" smtClean="0"/>
            </a:br>
            <a:r>
              <a:rPr lang="en-US" dirty="0" smtClean="0"/>
              <a:t>202.478.4506</a:t>
            </a:r>
            <a:br>
              <a:rPr lang="en-US" dirty="0" smtClean="0"/>
            </a:br>
            <a:r>
              <a:rPr lang="en-US" dirty="0" smtClean="0">
                <a:hlinkClick r:id="rId3"/>
              </a:rPr>
              <a:t>regs@aacte.org</a:t>
            </a:r>
            <a:r>
              <a:rPr lang="en-US" dirty="0" smtClean="0"/>
              <a:t> </a:t>
            </a:r>
            <a:endParaRPr lang="en-US" dirty="0"/>
          </a:p>
        </p:txBody>
      </p:sp>
    </p:spTree>
    <p:extLst>
      <p:ext uri="{BB962C8B-B14F-4D97-AF65-F5344CB8AC3E}">
        <p14:creationId xmlns:p14="http://schemas.microsoft.com/office/powerpoint/2010/main" val="5264538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Results </a:t>
            </a:r>
            <a:endParaRPr lang="en-US" dirty="0"/>
          </a:p>
        </p:txBody>
      </p:sp>
      <p:sp>
        <p:nvSpPr>
          <p:cNvPr id="3" name="Content Placeholder 2"/>
          <p:cNvSpPr>
            <a:spLocks noGrp="1"/>
          </p:cNvSpPr>
          <p:nvPr>
            <p:ph idx="1"/>
          </p:nvPr>
        </p:nvSpPr>
        <p:spPr>
          <a:xfrm>
            <a:off x="304802" y="1023037"/>
            <a:ext cx="8553449" cy="4844364"/>
          </a:xfrm>
        </p:spPr>
        <p:txBody>
          <a:bodyPr/>
          <a:lstStyle/>
          <a:p>
            <a:pPr marL="0" indent="0">
              <a:buNone/>
            </a:pPr>
            <a:r>
              <a:rPr lang="en-US" dirty="0" smtClean="0">
                <a:effectLst>
                  <a:outerShdw blurRad="38100" dist="38100" dir="2700000" algn="tl">
                    <a:srgbClr val="000000">
                      <a:alpha val="43137"/>
                    </a:srgbClr>
                  </a:outerShdw>
                </a:effectLst>
              </a:rPr>
              <a:t>President:</a:t>
            </a:r>
            <a:r>
              <a:rPr lang="en-US" dirty="0" smtClean="0"/>
              <a:t> 	Donald J. Trump</a:t>
            </a:r>
          </a:p>
          <a:p>
            <a:pPr marL="0" indent="0">
              <a:buNone/>
            </a:pPr>
            <a:endParaRPr lang="en-US" sz="1000" dirty="0" smtClean="0"/>
          </a:p>
          <a:p>
            <a:pPr marL="0" indent="0">
              <a:buNone/>
            </a:pPr>
            <a:r>
              <a:rPr lang="en-US" dirty="0" smtClean="0">
                <a:effectLst>
                  <a:outerShdw blurRad="38100" dist="38100" dir="2700000" algn="tl">
                    <a:srgbClr val="000000">
                      <a:alpha val="43137"/>
                    </a:srgbClr>
                  </a:outerShdw>
                </a:effectLst>
              </a:rPr>
              <a:t>U.S. House of Representatives: </a:t>
            </a:r>
          </a:p>
          <a:p>
            <a:pPr marL="0" indent="0">
              <a:buNone/>
            </a:pPr>
            <a:r>
              <a:rPr lang="en-US" dirty="0" smtClean="0"/>
              <a:t>		Republicans 	238 (-6)</a:t>
            </a:r>
          </a:p>
          <a:p>
            <a:pPr marL="0" indent="0">
              <a:buNone/>
            </a:pPr>
            <a:r>
              <a:rPr lang="en-US" dirty="0" smtClean="0"/>
              <a:t>		Democrats 	193 (+6) 	</a:t>
            </a:r>
            <a:r>
              <a:rPr lang="en-US" i="1" dirty="0" smtClean="0"/>
              <a:t>Conversations of 									Leadership Transition</a:t>
            </a:r>
            <a:endParaRPr lang="en-US" dirty="0" smtClean="0"/>
          </a:p>
          <a:p>
            <a:pPr marL="0" indent="0">
              <a:buNone/>
            </a:pPr>
            <a:endParaRPr lang="en-US" sz="1000" dirty="0"/>
          </a:p>
          <a:p>
            <a:pPr marL="0" indent="0">
              <a:buNone/>
            </a:pPr>
            <a:r>
              <a:rPr lang="en-US" dirty="0" smtClean="0">
                <a:effectLst>
                  <a:outerShdw blurRad="38100" dist="38100" dir="2700000" algn="tl">
                    <a:srgbClr val="000000">
                      <a:alpha val="43137"/>
                    </a:srgbClr>
                  </a:outerShdw>
                </a:effectLst>
              </a:rPr>
              <a:t>U.S. Senate:</a:t>
            </a:r>
            <a:r>
              <a:rPr lang="en-US" dirty="0" smtClean="0"/>
              <a:t> </a:t>
            </a:r>
          </a:p>
          <a:p>
            <a:pPr marL="0" indent="0">
              <a:buNone/>
            </a:pPr>
            <a:r>
              <a:rPr lang="en-US" dirty="0" smtClean="0"/>
              <a:t>		Republicans 	52 (-2) </a:t>
            </a:r>
          </a:p>
          <a:p>
            <a:pPr marL="0" indent="0">
              <a:buNone/>
            </a:pPr>
            <a:r>
              <a:rPr lang="en-US" dirty="0" smtClean="0"/>
              <a:t>		Democrats 	48 (+2) 	</a:t>
            </a:r>
            <a:r>
              <a:rPr lang="en-US" i="1" dirty="0" smtClean="0"/>
              <a:t>Leadership Transition </a:t>
            </a:r>
          </a:p>
          <a:p>
            <a:pPr marL="0" indent="0">
              <a:buNone/>
            </a:pPr>
            <a:endParaRPr lang="en-US" sz="1000" dirty="0"/>
          </a:p>
        </p:txBody>
      </p:sp>
    </p:spTree>
    <p:extLst>
      <p:ext uri="{BB962C8B-B14F-4D97-AF65-F5344CB8AC3E}">
        <p14:creationId xmlns:p14="http://schemas.microsoft.com/office/powerpoint/2010/main" val="41788536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President-Elect Trump on Education </a:t>
            </a:r>
            <a:endParaRPr lang="en-US" dirty="0"/>
          </a:p>
        </p:txBody>
      </p:sp>
      <p:sp>
        <p:nvSpPr>
          <p:cNvPr id="3" name="Content Placeholder 2"/>
          <p:cNvSpPr>
            <a:spLocks noGrp="1"/>
          </p:cNvSpPr>
          <p:nvPr>
            <p:ph idx="1"/>
          </p:nvPr>
        </p:nvSpPr>
        <p:spPr/>
        <p:txBody>
          <a:bodyPr>
            <a:normAutofit/>
          </a:bodyPr>
          <a:lstStyle/>
          <a:p>
            <a:pPr marL="0" indent="0">
              <a:buNone/>
            </a:pPr>
            <a:r>
              <a:rPr lang="en-US" b="1" i="1" dirty="0" smtClean="0"/>
              <a:t>Note: Not all of these are within the purview of the Executive Branch of the government </a:t>
            </a:r>
          </a:p>
          <a:p>
            <a:pPr marL="0" indent="0">
              <a:buNone/>
            </a:pPr>
            <a:endParaRPr lang="en-US" sz="1000" b="1" i="1" dirty="0" smtClean="0"/>
          </a:p>
          <a:p>
            <a:r>
              <a:rPr lang="en-US" dirty="0" smtClean="0"/>
              <a:t>Repeal Common Core</a:t>
            </a:r>
          </a:p>
          <a:p>
            <a:r>
              <a:rPr lang="en-US" dirty="0" smtClean="0"/>
              <a:t>No more gun free zones </a:t>
            </a:r>
            <a:endParaRPr lang="en-US" dirty="0" smtClean="0"/>
          </a:p>
          <a:p>
            <a:r>
              <a:rPr lang="en-US" dirty="0" smtClean="0"/>
              <a:t>Reduce </a:t>
            </a:r>
            <a:r>
              <a:rPr lang="en-US" dirty="0" smtClean="0"/>
              <a:t>or eliminate the U.S. Department of Education – expected target: Office of Civil Rights (could move to DOJ)</a:t>
            </a:r>
          </a:p>
          <a:p>
            <a:r>
              <a:rPr lang="en-US" dirty="0" smtClean="0"/>
              <a:t>De-regulation, focus on local control </a:t>
            </a:r>
          </a:p>
          <a:p>
            <a:r>
              <a:rPr lang="en-US" dirty="0" smtClean="0"/>
              <a:t>$20b for school choice /charter schools </a:t>
            </a:r>
          </a:p>
          <a:p>
            <a:r>
              <a:rPr lang="en-US" dirty="0" smtClean="0"/>
              <a:t>Daycare/Early childhood </a:t>
            </a:r>
          </a:p>
          <a:p>
            <a:r>
              <a:rPr lang="en-US" dirty="0" smtClean="0"/>
              <a:t>Cap student loan repayment</a:t>
            </a:r>
            <a:r>
              <a:rPr lang="en-US" sz="2800" dirty="0" smtClean="0"/>
              <a:t> </a:t>
            </a:r>
            <a:endParaRPr lang="en-US" sz="2800" dirty="0"/>
          </a:p>
        </p:txBody>
      </p:sp>
    </p:spTree>
    <p:extLst>
      <p:ext uri="{BB962C8B-B14F-4D97-AF65-F5344CB8AC3E}">
        <p14:creationId xmlns:p14="http://schemas.microsoft.com/office/powerpoint/2010/main" val="9857425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115</a:t>
            </a:r>
            <a:r>
              <a:rPr lang="en-US" baseline="30000" dirty="0" smtClean="0"/>
              <a:t>th</a:t>
            </a:r>
            <a:r>
              <a:rPr lang="en-US" dirty="0"/>
              <a:t> </a:t>
            </a:r>
            <a:r>
              <a:rPr lang="en-US" dirty="0" smtClean="0"/>
              <a:t>Congress: Leadership </a:t>
            </a:r>
            <a:endParaRPr lang="en-US" dirty="0"/>
          </a:p>
        </p:txBody>
      </p:sp>
      <p:sp>
        <p:nvSpPr>
          <p:cNvPr id="3" name="Content Placeholder 2"/>
          <p:cNvSpPr>
            <a:spLocks noGrp="1"/>
          </p:cNvSpPr>
          <p:nvPr>
            <p:ph idx="1"/>
          </p:nvPr>
        </p:nvSpPr>
        <p:spPr/>
        <p:txBody>
          <a:bodyPr/>
          <a:lstStyle/>
          <a:p>
            <a:pPr marL="0" indent="0">
              <a:buNone/>
            </a:pPr>
            <a:r>
              <a:rPr lang="en-US" dirty="0" smtClean="0"/>
              <a:t>Leadership Elections are happening this month – official votes for some will be in the 115</a:t>
            </a:r>
            <a:r>
              <a:rPr lang="en-US" baseline="30000" dirty="0" smtClean="0"/>
              <a:t>th</a:t>
            </a:r>
            <a:r>
              <a:rPr lang="en-US" dirty="0" smtClean="0"/>
              <a:t> Congress, which starts in January </a:t>
            </a:r>
            <a:endParaRPr lang="en-US" dirty="0"/>
          </a:p>
          <a:p>
            <a:pPr marL="0" indent="0" algn="ctr">
              <a:buNone/>
            </a:pPr>
            <a:r>
              <a:rPr lang="en-US" b="1" dirty="0" smtClean="0"/>
              <a:t>U.S. House of Representatives </a:t>
            </a:r>
          </a:p>
          <a:p>
            <a:pPr marL="0" indent="0" algn="ctr">
              <a:buNone/>
            </a:pPr>
            <a:r>
              <a:rPr lang="en-US" b="1" dirty="0" smtClean="0"/>
              <a:t>Speaker</a:t>
            </a:r>
            <a:r>
              <a:rPr lang="en-US" dirty="0" smtClean="0"/>
              <a:t>:	Rep. Paul Ryan (R-WI) </a:t>
            </a:r>
          </a:p>
          <a:p>
            <a:pPr marL="0" indent="0" algn="ctr">
              <a:buNone/>
            </a:pPr>
            <a:r>
              <a:rPr lang="en-US" b="1" dirty="0" smtClean="0"/>
              <a:t>Minority Leader</a:t>
            </a:r>
            <a:r>
              <a:rPr lang="en-US" dirty="0" smtClean="0"/>
              <a:t>: </a:t>
            </a:r>
            <a:r>
              <a:rPr lang="en-US" i="1" dirty="0" smtClean="0"/>
              <a:t>TBD</a:t>
            </a:r>
          </a:p>
          <a:p>
            <a:pPr marL="0" indent="0" algn="ctr">
              <a:buNone/>
            </a:pPr>
            <a:r>
              <a:rPr lang="en-US" dirty="0" smtClean="0"/>
              <a:t>Votes 11/30 – Possible challenge to Rep. Nancy Pelosi </a:t>
            </a:r>
          </a:p>
          <a:p>
            <a:pPr marL="0" indent="0" algn="ctr">
              <a:buNone/>
            </a:pPr>
            <a:endParaRPr lang="en-US" sz="1000" dirty="0"/>
          </a:p>
          <a:p>
            <a:pPr marL="0" indent="0" algn="ctr">
              <a:buNone/>
            </a:pPr>
            <a:r>
              <a:rPr lang="en-US" b="1" dirty="0" smtClean="0"/>
              <a:t>U.S. Senate </a:t>
            </a:r>
          </a:p>
          <a:p>
            <a:pPr marL="0" indent="0" algn="ctr">
              <a:buNone/>
            </a:pPr>
            <a:r>
              <a:rPr lang="en-US" b="1" dirty="0" smtClean="0"/>
              <a:t>Majority Leader: </a:t>
            </a:r>
            <a:r>
              <a:rPr lang="en-US" dirty="0" smtClean="0"/>
              <a:t>Senator Mitch McConnell (R-KY)</a:t>
            </a:r>
          </a:p>
          <a:p>
            <a:pPr marL="0" indent="0" algn="ctr">
              <a:buNone/>
            </a:pPr>
            <a:r>
              <a:rPr lang="en-US" b="1" dirty="0" smtClean="0"/>
              <a:t>Minority Leader: </a:t>
            </a:r>
            <a:r>
              <a:rPr lang="en-US" dirty="0" smtClean="0"/>
              <a:t>Senator Charles Schumer (D-NY)</a:t>
            </a:r>
            <a:endParaRPr lang="en-US" b="1" dirty="0"/>
          </a:p>
        </p:txBody>
      </p:sp>
    </p:spTree>
    <p:extLst>
      <p:ext uri="{BB962C8B-B14F-4D97-AF65-F5344CB8AC3E}">
        <p14:creationId xmlns:p14="http://schemas.microsoft.com/office/powerpoint/2010/main" val="22392572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115</a:t>
            </a:r>
            <a:r>
              <a:rPr lang="en-US" baseline="30000" dirty="0" smtClean="0"/>
              <a:t>th</a:t>
            </a:r>
            <a:r>
              <a:rPr lang="en-US" dirty="0" smtClean="0"/>
              <a:t> Congress: Authorizing Committee </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Senate Health, Education, Labor and Pensions Committee </a:t>
            </a:r>
          </a:p>
          <a:p>
            <a:pPr marL="0" indent="0">
              <a:buNone/>
            </a:pPr>
            <a:r>
              <a:rPr lang="en-US" dirty="0" smtClean="0"/>
              <a:t>	</a:t>
            </a:r>
            <a:r>
              <a:rPr lang="en-US" dirty="0"/>
              <a:t>	</a:t>
            </a:r>
            <a:r>
              <a:rPr lang="en-US" dirty="0" smtClean="0"/>
              <a:t>Chair Senator Lamar Alexander (TN) </a:t>
            </a:r>
          </a:p>
          <a:p>
            <a:pPr marL="0" indent="0">
              <a:buNone/>
            </a:pPr>
            <a:r>
              <a:rPr lang="en-US" dirty="0"/>
              <a:t>	</a:t>
            </a:r>
            <a:r>
              <a:rPr lang="en-US" dirty="0" smtClean="0"/>
              <a:t>Ranking Member Senator Patty Murray (WA) </a:t>
            </a:r>
          </a:p>
          <a:p>
            <a:pPr marL="0" indent="0">
              <a:buNone/>
            </a:pPr>
            <a:endParaRPr lang="en-US" sz="1000" dirty="0" smtClean="0"/>
          </a:p>
          <a:p>
            <a:pPr marL="0" indent="0">
              <a:buNone/>
            </a:pPr>
            <a:endParaRPr lang="en-US" i="1" dirty="0"/>
          </a:p>
          <a:p>
            <a:pPr marL="0" indent="0">
              <a:buNone/>
            </a:pPr>
            <a:r>
              <a:rPr lang="en-US" b="1" dirty="0" smtClean="0"/>
              <a:t>House Education and the Workforce Committee </a:t>
            </a:r>
          </a:p>
          <a:p>
            <a:pPr marL="0" indent="0">
              <a:buNone/>
            </a:pPr>
            <a:r>
              <a:rPr lang="en-US" i="1" dirty="0" smtClean="0"/>
              <a:t>	Leadership Transition </a:t>
            </a:r>
          </a:p>
          <a:p>
            <a:pPr marL="0" indent="0">
              <a:buNone/>
            </a:pPr>
            <a:endParaRPr lang="en-US" sz="1000" i="1" dirty="0"/>
          </a:p>
          <a:p>
            <a:pPr marL="0" indent="0">
              <a:buNone/>
            </a:pPr>
            <a:r>
              <a:rPr lang="en-US" dirty="0" smtClean="0"/>
              <a:t>	</a:t>
            </a:r>
            <a:r>
              <a:rPr lang="en-US" i="1" dirty="0" smtClean="0"/>
              <a:t>Chair Representative Virginia Foxx (NC) ??</a:t>
            </a:r>
          </a:p>
          <a:p>
            <a:pPr marL="0" indent="0">
              <a:buNone/>
            </a:pPr>
            <a:r>
              <a:rPr lang="en-US" i="1" dirty="0"/>
              <a:t>	</a:t>
            </a:r>
            <a:r>
              <a:rPr lang="en-US" dirty="0" smtClean="0"/>
              <a:t>Ranking Member Representative Bobby Scott (VA) </a:t>
            </a:r>
          </a:p>
          <a:p>
            <a:pPr marL="0" indent="0">
              <a:buNone/>
            </a:pPr>
            <a:r>
              <a:rPr lang="en-US" i="1" dirty="0"/>
              <a:t>	</a:t>
            </a:r>
          </a:p>
        </p:txBody>
      </p:sp>
    </p:spTree>
    <p:extLst>
      <p:ext uri="{BB962C8B-B14F-4D97-AF65-F5344CB8AC3E}">
        <p14:creationId xmlns:p14="http://schemas.microsoft.com/office/powerpoint/2010/main" val="12036480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115</a:t>
            </a:r>
            <a:r>
              <a:rPr lang="en-US" baseline="30000" dirty="0" smtClean="0"/>
              <a:t>th</a:t>
            </a:r>
            <a:r>
              <a:rPr lang="en-US" dirty="0" smtClean="0"/>
              <a:t> Congress: Appropriations Committee </a:t>
            </a:r>
            <a:endParaRPr lang="en-US" dirty="0"/>
          </a:p>
        </p:txBody>
      </p:sp>
      <p:sp>
        <p:nvSpPr>
          <p:cNvPr id="3" name="Content Placeholder 2"/>
          <p:cNvSpPr>
            <a:spLocks noGrp="1"/>
          </p:cNvSpPr>
          <p:nvPr>
            <p:ph idx="1"/>
          </p:nvPr>
        </p:nvSpPr>
        <p:spPr>
          <a:xfrm>
            <a:off x="304802" y="762000"/>
            <a:ext cx="8839198" cy="5181600"/>
          </a:xfrm>
        </p:spPr>
        <p:txBody>
          <a:bodyPr>
            <a:normAutofit fontScale="92500" lnSpcReduction="10000"/>
          </a:bodyPr>
          <a:lstStyle/>
          <a:p>
            <a:pPr marL="0" indent="0">
              <a:buNone/>
            </a:pPr>
            <a:r>
              <a:rPr lang="en-US" b="1" dirty="0" smtClean="0"/>
              <a:t>Senate Appropriations</a:t>
            </a:r>
            <a:r>
              <a:rPr lang="en-US" dirty="0" smtClean="0"/>
              <a:t>: </a:t>
            </a:r>
          </a:p>
          <a:p>
            <a:pPr marL="0" indent="0">
              <a:buNone/>
            </a:pPr>
            <a:r>
              <a:rPr lang="en-US" dirty="0"/>
              <a:t>	</a:t>
            </a:r>
            <a:r>
              <a:rPr lang="en-US" dirty="0" smtClean="0"/>
              <a:t>Chair: Senator Than Cochran (R-MS) – expected to stay</a:t>
            </a:r>
          </a:p>
          <a:p>
            <a:pPr marL="0" indent="0">
              <a:buNone/>
            </a:pPr>
            <a:r>
              <a:rPr lang="en-US" dirty="0"/>
              <a:t>	</a:t>
            </a:r>
            <a:r>
              <a:rPr lang="en-US" dirty="0" smtClean="0"/>
              <a:t>Ranking Member: </a:t>
            </a:r>
            <a:r>
              <a:rPr lang="en-US" i="1" dirty="0" smtClean="0"/>
              <a:t>Senator  Patrick Leahy (D-VT) ??</a:t>
            </a:r>
          </a:p>
          <a:p>
            <a:pPr marL="0" indent="0">
              <a:buNone/>
            </a:pPr>
            <a:r>
              <a:rPr lang="en-US" i="1" dirty="0"/>
              <a:t>	</a:t>
            </a:r>
            <a:r>
              <a:rPr lang="en-US" dirty="0"/>
              <a:t>	</a:t>
            </a:r>
            <a:r>
              <a:rPr lang="en-US" b="1" u="sng" dirty="0" smtClean="0"/>
              <a:t>Labor-H Subcommittee </a:t>
            </a:r>
          </a:p>
          <a:p>
            <a:pPr marL="0" indent="0">
              <a:buNone/>
            </a:pPr>
            <a:r>
              <a:rPr lang="en-US" dirty="0"/>
              <a:t>	</a:t>
            </a:r>
            <a:r>
              <a:rPr lang="en-US" dirty="0" smtClean="0"/>
              <a:t>Chair: Senator Roy Blunt (R-MO) – expected to stay </a:t>
            </a:r>
          </a:p>
          <a:p>
            <a:pPr marL="0" indent="0">
              <a:buNone/>
            </a:pPr>
            <a:r>
              <a:rPr lang="en-US" dirty="0"/>
              <a:t>	</a:t>
            </a:r>
            <a:r>
              <a:rPr lang="en-US" dirty="0" smtClean="0"/>
              <a:t>Ranking Member: </a:t>
            </a:r>
            <a:r>
              <a:rPr lang="en-US" i="1" dirty="0" smtClean="0"/>
              <a:t>Senator Patty Murray (D-WA) ??</a:t>
            </a:r>
          </a:p>
          <a:p>
            <a:pPr marL="0" indent="0">
              <a:buNone/>
            </a:pPr>
            <a:r>
              <a:rPr lang="en-US" b="1" dirty="0" smtClean="0"/>
              <a:t>House Appropriations</a:t>
            </a:r>
            <a:r>
              <a:rPr lang="en-US" dirty="0" smtClean="0"/>
              <a:t>: </a:t>
            </a:r>
          </a:p>
          <a:p>
            <a:pPr marL="0" indent="0">
              <a:buNone/>
            </a:pPr>
            <a:r>
              <a:rPr lang="en-US" dirty="0"/>
              <a:t>	</a:t>
            </a:r>
            <a:r>
              <a:rPr lang="en-US" dirty="0" smtClean="0"/>
              <a:t>Chair: </a:t>
            </a:r>
            <a:r>
              <a:rPr lang="en-US" i="1" dirty="0" smtClean="0"/>
              <a:t>TBD</a:t>
            </a:r>
          </a:p>
          <a:p>
            <a:pPr marL="0" indent="0">
              <a:buNone/>
            </a:pPr>
            <a:r>
              <a:rPr lang="en-US" i="1" dirty="0"/>
              <a:t>	</a:t>
            </a:r>
            <a:r>
              <a:rPr lang="en-US" dirty="0" smtClean="0"/>
              <a:t>Ranking Member: Rep. Nita Lowey (D-NY) – expected to </a:t>
            </a:r>
            <a:r>
              <a:rPr lang="en-US" dirty="0" smtClean="0"/>
              <a:t>stay</a:t>
            </a:r>
            <a:r>
              <a:rPr lang="en-US" dirty="0" smtClean="0"/>
              <a:t>		</a:t>
            </a:r>
            <a:endParaRPr lang="en-US" dirty="0" smtClean="0"/>
          </a:p>
          <a:p>
            <a:pPr marL="0" indent="0">
              <a:buNone/>
            </a:pPr>
            <a:r>
              <a:rPr lang="en-US" dirty="0"/>
              <a:t>	</a:t>
            </a:r>
            <a:r>
              <a:rPr lang="en-US" dirty="0" smtClean="0"/>
              <a:t>	</a:t>
            </a:r>
            <a:r>
              <a:rPr lang="en-US" b="1" u="sng" dirty="0" smtClean="0"/>
              <a:t>Labor-H </a:t>
            </a:r>
            <a:r>
              <a:rPr lang="en-US" b="1" u="sng" dirty="0" smtClean="0"/>
              <a:t>Subcommittee </a:t>
            </a:r>
            <a:r>
              <a:rPr lang="en-US" dirty="0" smtClean="0"/>
              <a:t>			</a:t>
            </a:r>
            <a:r>
              <a:rPr lang="en-US" dirty="0"/>
              <a:t>	</a:t>
            </a:r>
            <a:r>
              <a:rPr lang="en-US" dirty="0" smtClean="0"/>
              <a:t>	</a:t>
            </a:r>
            <a:endParaRPr lang="en-US" dirty="0" smtClean="0"/>
          </a:p>
          <a:p>
            <a:pPr marL="0" indent="0">
              <a:buNone/>
            </a:pPr>
            <a:r>
              <a:rPr lang="en-US" i="1" dirty="0"/>
              <a:t>	</a:t>
            </a:r>
            <a:r>
              <a:rPr lang="en-US" dirty="0" smtClean="0"/>
              <a:t>Chair: Rep. Tom Cole (R-OK) </a:t>
            </a:r>
            <a:r>
              <a:rPr lang="en-US" dirty="0" smtClean="0"/>
              <a:t>	– </a:t>
            </a:r>
            <a:r>
              <a:rPr lang="en-US" dirty="0" smtClean="0"/>
              <a:t>expected to stay </a:t>
            </a:r>
          </a:p>
          <a:p>
            <a:pPr marL="0" indent="0">
              <a:buNone/>
            </a:pPr>
            <a:r>
              <a:rPr lang="en-US" i="1" dirty="0"/>
              <a:t>	</a:t>
            </a:r>
            <a:r>
              <a:rPr lang="en-US" dirty="0" smtClean="0"/>
              <a:t>Ranking Member: Rep. Rosa </a:t>
            </a:r>
            <a:r>
              <a:rPr lang="en-US" dirty="0" smtClean="0"/>
              <a:t>DeLauro (D-CT)</a:t>
            </a:r>
          </a:p>
          <a:p>
            <a:pPr marL="0" indent="0">
              <a:buNone/>
            </a:pPr>
            <a:r>
              <a:rPr lang="en-US" dirty="0"/>
              <a:t>	</a:t>
            </a:r>
            <a:r>
              <a:rPr lang="en-US" dirty="0" smtClean="0"/>
              <a:t>						</a:t>
            </a:r>
            <a:r>
              <a:rPr lang="en-US" dirty="0" smtClean="0"/>
              <a:t>– </a:t>
            </a:r>
            <a:r>
              <a:rPr lang="en-US" dirty="0" smtClean="0"/>
              <a:t>expected to stay</a:t>
            </a:r>
            <a:endParaRPr lang="en-US" i="1" dirty="0" smtClean="0"/>
          </a:p>
        </p:txBody>
      </p:sp>
    </p:spTree>
    <p:extLst>
      <p:ext uri="{BB962C8B-B14F-4D97-AF65-F5344CB8AC3E}">
        <p14:creationId xmlns:p14="http://schemas.microsoft.com/office/powerpoint/2010/main" val="12847682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AACT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alpha val="5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r">
          <a:defRPr dirty="0"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4402</TotalTime>
  <Words>1695</Words>
  <Application>Microsoft Office PowerPoint</Application>
  <PresentationFormat>On-screen Show (4:3)</PresentationFormat>
  <Paragraphs>348</Paragraphs>
  <Slides>47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Century Gothic</vt:lpstr>
      <vt:lpstr>HelveticaNeueLT Std</vt:lpstr>
      <vt:lpstr>Times New Roman</vt:lpstr>
      <vt:lpstr>AACTE Theme</vt:lpstr>
      <vt:lpstr>November 2016 Federal Update </vt:lpstr>
      <vt:lpstr>Deborah Koolbeck Director, Government Relations, AACTE </vt:lpstr>
      <vt:lpstr>Questions will be taken at the end of the presentation.</vt:lpstr>
      <vt:lpstr>Election Season Has Come to an End </vt:lpstr>
      <vt:lpstr>Election Results </vt:lpstr>
      <vt:lpstr>President-Elect Trump on Education </vt:lpstr>
      <vt:lpstr>115th Congress: Leadership </vt:lpstr>
      <vt:lpstr>115th Congress: Authorizing Committee </vt:lpstr>
      <vt:lpstr>115th Congress: Appropriations Committee </vt:lpstr>
      <vt:lpstr>Appropriations for FY17 </vt:lpstr>
      <vt:lpstr>The Lame Duck Session </vt:lpstr>
      <vt:lpstr>Appropriations </vt:lpstr>
      <vt:lpstr>Appropriations Process – Crystal Ball </vt:lpstr>
      <vt:lpstr>As a Reminder: Labor-H Bill</vt:lpstr>
      <vt:lpstr>Hope for the Policy Rider on the Teacher Preparation Program Regulations? </vt:lpstr>
      <vt:lpstr>Final Rule on the Teacher Preparation Program Regulations  </vt:lpstr>
      <vt:lpstr>REMINDER</vt:lpstr>
      <vt:lpstr>FYI </vt:lpstr>
      <vt:lpstr>Final Rule </vt:lpstr>
      <vt:lpstr>Overview</vt:lpstr>
      <vt:lpstr>Rating System </vt:lpstr>
      <vt:lpstr>INDICATORS </vt:lpstr>
      <vt:lpstr>Weighting the Indicators </vt:lpstr>
      <vt:lpstr>Effective Dates </vt:lpstr>
      <vt:lpstr>Timeline </vt:lpstr>
      <vt:lpstr>Regulatory Guidance </vt:lpstr>
      <vt:lpstr>Only 3 Ways to Stop a Final Rule </vt:lpstr>
      <vt:lpstr>Moving Forward </vt:lpstr>
      <vt:lpstr>Your Advocacy </vt:lpstr>
      <vt:lpstr>Coalition Statement Signatories </vt:lpstr>
      <vt:lpstr>Legislative Advocacy </vt:lpstr>
      <vt:lpstr>Educator Preparation Reform Act (EPRA) </vt:lpstr>
      <vt:lpstr>ADVOCACY </vt:lpstr>
      <vt:lpstr>Implementation of ESSA </vt:lpstr>
      <vt:lpstr>Department’s ESSA Webpage </vt:lpstr>
      <vt:lpstr>Time Could Be VERY Tight </vt:lpstr>
      <vt:lpstr>Key Items to be Aware of in ESSA </vt:lpstr>
      <vt:lpstr>Title II Guidance </vt:lpstr>
      <vt:lpstr>Stakeholder Engagement: REQUIRED </vt:lpstr>
      <vt:lpstr>Partnering: “My Colleague Needs To Be Here”</vt:lpstr>
      <vt:lpstr>Stakeholder Engagement: Resources </vt:lpstr>
      <vt:lpstr> Other Suggested Areas of Engagement  </vt:lpstr>
      <vt:lpstr>Actions and Engagement </vt:lpstr>
      <vt:lpstr>Key Advocacy Actions – October &amp; November </vt:lpstr>
      <vt:lpstr>Resources </vt:lpstr>
      <vt:lpstr>Questions? </vt:lpstr>
      <vt:lpstr>dkoolbeck@aacte.org  202.478.4506 regs@aacte.org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 Gumbar</dc:creator>
  <cp:lastModifiedBy>Deborah A. Koolbeck</cp:lastModifiedBy>
  <cp:revision>391</cp:revision>
  <dcterms:created xsi:type="dcterms:W3CDTF">2012-09-11T15:36:55Z</dcterms:created>
  <dcterms:modified xsi:type="dcterms:W3CDTF">2016-11-23T15:13:11Z</dcterms:modified>
</cp:coreProperties>
</file>