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7" r:id="rId9"/>
    <p:sldId id="260" r:id="rId10"/>
    <p:sldId id="265" r:id="rId11"/>
    <p:sldId id="261" r:id="rId12"/>
    <p:sldId id="263" r:id="rId13"/>
    <p:sldId id="264" r:id="rId14"/>
  </p:sldIdLst>
  <p:sldSz cx="18288000" cy="10287000"/>
  <p:notesSz cx="6858000" cy="9144000"/>
  <p:embeddedFontLst>
    <p:embeddedFont>
      <p:font typeface="Poppins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06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ade James" userId="S::wjames@aacte.org::7fbced39-fbf5-4f10-907c-730d123ebed6" providerId="AD" clId="Web-{15914F6F-231B-8A75-4E6E-CC5DCFA2CC61}"/>
    <pc:docChg chg="modSld">
      <pc:chgData name="Weade James" userId="S::wjames@aacte.org::7fbced39-fbf5-4f10-907c-730d123ebed6" providerId="AD" clId="Web-{15914F6F-231B-8A75-4E6E-CC5DCFA2CC61}" dt="2024-03-18T17:38:54.125" v="0"/>
      <pc:docMkLst>
        <pc:docMk/>
      </pc:docMkLst>
      <pc:sldChg chg="modNotes">
        <pc:chgData name="Weade James" userId="S::wjames@aacte.org::7fbced39-fbf5-4f10-907c-730d123ebed6" providerId="AD" clId="Web-{15914F6F-231B-8A75-4E6E-CC5DCFA2CC61}" dt="2024-03-18T17:38:54.125" v="0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6F09-6A77-48F7-B3C8-C3B87392812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65FA-6A6B-4E25-9FC1-0F3E30C7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65FA-6A6B-4E25-9FC1-0F3E30C789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65FA-6A6B-4E25-9FC1-0F3E30C789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65FA-6A6B-4E25-9FC1-0F3E30C789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aacte.org/professional-development-events/washington-wee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78161" y="0"/>
            <a:ext cx="4409839" cy="10287000"/>
            <a:chOff x="0" y="0"/>
            <a:chExt cx="1491723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1723" cy="3479800"/>
            </a:xfrm>
            <a:custGeom>
              <a:avLst/>
              <a:gdLst/>
              <a:ahLst/>
              <a:cxnLst/>
              <a:rect l="l" t="t" r="r" b="b"/>
              <a:pathLst>
                <a:path w="1491723" h="3479800">
                  <a:moveTo>
                    <a:pt x="0" y="0"/>
                  </a:moveTo>
                  <a:lnTo>
                    <a:pt x="1491723" y="0"/>
                  </a:lnTo>
                  <a:lnTo>
                    <a:pt x="149172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695901" y="7240188"/>
            <a:ext cx="4710705" cy="2296469"/>
          </a:xfrm>
          <a:custGeom>
            <a:avLst/>
            <a:gdLst/>
            <a:ahLst/>
            <a:cxnLst/>
            <a:rect l="l" t="t" r="r" b="b"/>
            <a:pathLst>
              <a:path w="4710705" h="2296469">
                <a:moveTo>
                  <a:pt x="0" y="0"/>
                </a:moveTo>
                <a:lnTo>
                  <a:pt x="4710705" y="0"/>
                </a:lnTo>
                <a:lnTo>
                  <a:pt x="4710705" y="2296469"/>
                </a:lnTo>
                <a:lnTo>
                  <a:pt x="0" y="2296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02899" y="2324100"/>
            <a:ext cx="8019767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3356"/>
                </a:solidFill>
                <a:latin typeface="Helvetica 1"/>
              </a:rPr>
              <a:t>AACTE Affinity Group for Hawkins Grantees</a:t>
            </a:r>
          </a:p>
          <a:p>
            <a:endParaRPr lang="en-US" sz="6000" dirty="0">
              <a:solidFill>
                <a:srgbClr val="143356"/>
              </a:solidFill>
              <a:latin typeface="Helvetica 1"/>
            </a:endParaRPr>
          </a:p>
          <a:p>
            <a:r>
              <a:rPr lang="en-US" sz="2400" i="1" dirty="0">
                <a:solidFill>
                  <a:srgbClr val="143356"/>
                </a:solidFill>
                <a:latin typeface="Helvetica 1"/>
              </a:rPr>
              <a:t>March 14, 2024 </a:t>
            </a:r>
          </a:p>
        </p:txBody>
      </p:sp>
      <p:pic>
        <p:nvPicPr>
          <p:cNvPr id="7" name="Picture 2" descr="Teachers Like Us: Strategies for Increasing Educator Diversity - FutureEd">
            <a:extLst>
              <a:ext uri="{FF2B5EF4-FFF2-40B4-BE49-F238E27FC236}">
                <a16:creationId xmlns:a16="http://schemas.microsoft.com/office/drawing/2014/main" id="{3A260139-F7BC-6A3A-8BB6-AAC5D17C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336" y="2095500"/>
            <a:ext cx="8143299" cy="55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707" y="433972"/>
            <a:ext cx="17254773" cy="9419056"/>
            <a:chOff x="0" y="0"/>
            <a:chExt cx="5806532" cy="3169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06532" cy="3169677"/>
            </a:xfrm>
            <a:custGeom>
              <a:avLst/>
              <a:gdLst/>
              <a:ahLst/>
              <a:cxnLst/>
              <a:rect l="l" t="t" r="r" b="b"/>
              <a:pathLst>
                <a:path w="5806532" h="3169677">
                  <a:moveTo>
                    <a:pt x="0" y="0"/>
                  </a:moveTo>
                  <a:lnTo>
                    <a:pt x="0" y="3169677"/>
                  </a:lnTo>
                  <a:lnTo>
                    <a:pt x="5806532" y="3169677"/>
                  </a:lnTo>
                  <a:lnTo>
                    <a:pt x="5806532" y="0"/>
                  </a:lnTo>
                  <a:lnTo>
                    <a:pt x="0" y="0"/>
                  </a:lnTo>
                  <a:close/>
                  <a:moveTo>
                    <a:pt x="5745572" y="3108717"/>
                  </a:moveTo>
                  <a:lnTo>
                    <a:pt x="59690" y="3108717"/>
                  </a:lnTo>
                  <a:lnTo>
                    <a:pt x="59690" y="59690"/>
                  </a:lnTo>
                  <a:lnTo>
                    <a:pt x="5745572" y="59690"/>
                  </a:lnTo>
                  <a:lnTo>
                    <a:pt x="5745572" y="3108717"/>
                  </a:ln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6696393" y="6871883"/>
            <a:ext cx="4895214" cy="2386417"/>
          </a:xfrm>
          <a:custGeom>
            <a:avLst/>
            <a:gdLst/>
            <a:ahLst/>
            <a:cxnLst/>
            <a:rect l="l" t="t" r="r" b="b"/>
            <a:pathLst>
              <a:path w="4895214" h="2386417">
                <a:moveTo>
                  <a:pt x="0" y="0"/>
                </a:moveTo>
                <a:lnTo>
                  <a:pt x="4895214" y="0"/>
                </a:lnTo>
                <a:lnTo>
                  <a:pt x="4895214" y="2386417"/>
                </a:lnTo>
                <a:lnTo>
                  <a:pt x="0" y="2386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97402" y="0"/>
            <a:ext cx="6190598" cy="10287000"/>
            <a:chOff x="0" y="0"/>
            <a:chExt cx="209410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4104" cy="3479800"/>
            </a:xfrm>
            <a:custGeom>
              <a:avLst/>
              <a:gdLst/>
              <a:ahLst/>
              <a:cxnLst/>
              <a:rect l="l" t="t" r="r" b="b"/>
              <a:pathLst>
                <a:path w="2094104" h="3479800">
                  <a:moveTo>
                    <a:pt x="0" y="0"/>
                  </a:moveTo>
                  <a:lnTo>
                    <a:pt x="2094104" y="0"/>
                  </a:lnTo>
                  <a:lnTo>
                    <a:pt x="20941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150133"/>
            <a:ext cx="3517098" cy="1714585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85765" y="672681"/>
            <a:ext cx="836377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US" sz="3200" dirty="0">
              <a:solidFill>
                <a:srgbClr val="143356"/>
              </a:solidFill>
              <a:latin typeface="Helvetica 1"/>
            </a:endParaRPr>
          </a:p>
          <a:p>
            <a:r>
              <a:rPr lang="en-US" sz="3200" b="1" dirty="0" err="1">
                <a:solidFill>
                  <a:srgbClr val="143356"/>
                </a:solidFill>
                <a:latin typeface="Helvetica 1"/>
              </a:rPr>
              <a:t>Weadé</a:t>
            </a:r>
            <a:r>
              <a:rPr lang="en-US" sz="3200" b="1" dirty="0">
                <a:solidFill>
                  <a:srgbClr val="143356"/>
                </a:solidFill>
                <a:latin typeface="Helvetica 1"/>
              </a:rPr>
              <a:t> James, Ph.D. </a:t>
            </a:r>
          </a:p>
          <a:p>
            <a:r>
              <a:rPr lang="en-US" sz="3200" dirty="0">
                <a:solidFill>
                  <a:srgbClr val="143356"/>
                </a:solidFill>
                <a:latin typeface="Helvetica 1"/>
              </a:rPr>
              <a:t>Vice President, Organizational Advancement </a:t>
            </a:r>
            <a:endParaRPr lang="en-US" sz="3200" dirty="0">
              <a:solidFill>
                <a:srgbClr val="143356"/>
              </a:solidFill>
              <a:latin typeface="Helvetica 2"/>
            </a:endParaRPr>
          </a:p>
        </p:txBody>
      </p:sp>
      <p:pic>
        <p:nvPicPr>
          <p:cNvPr id="10" name="Picture 9" descr="A person wearing a green dress and a necklace&#10;&#10;Description automatically generated">
            <a:extLst>
              <a:ext uri="{FF2B5EF4-FFF2-40B4-BE49-F238E27FC236}">
                <a16:creationId xmlns:a16="http://schemas.microsoft.com/office/drawing/2014/main" id="{3520DF87-E3CF-3B8D-E5C4-2296C6CE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92" y="2552700"/>
            <a:ext cx="5573562" cy="3884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34798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980" cy="3479800"/>
            </a:xfrm>
            <a:custGeom>
              <a:avLst/>
              <a:gdLst/>
              <a:ahLst/>
              <a:cxnLst/>
              <a:rect l="l" t="t" r="r" b="b"/>
              <a:pathLst>
                <a:path w="347980" h="3479800">
                  <a:moveTo>
                    <a:pt x="0" y="0"/>
                  </a:moveTo>
                  <a:lnTo>
                    <a:pt x="347980" y="0"/>
                  </a:lnTo>
                  <a:lnTo>
                    <a:pt x="34798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7487B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27082" y="4253821"/>
            <a:ext cx="294118" cy="2941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27082" y="5142509"/>
            <a:ext cx="294118" cy="2941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27082" y="5994116"/>
            <a:ext cx="294118" cy="2941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22616" y="7429500"/>
            <a:ext cx="294118" cy="29411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>
            <a:off x="8727082" y="3206307"/>
            <a:ext cx="2720051" cy="0"/>
          </a:xfrm>
          <a:prstGeom prst="line">
            <a:avLst/>
          </a:prstGeom>
          <a:ln w="85725" cap="flat">
            <a:solidFill>
              <a:srgbClr val="7487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669932" y="1839089"/>
            <a:ext cx="9174031" cy="11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3"/>
              </a:lnSpc>
            </a:pPr>
            <a:r>
              <a:rPr lang="en-US" sz="6881" dirty="0">
                <a:solidFill>
                  <a:srgbClr val="143356"/>
                </a:solidFill>
                <a:latin typeface="Helvetica 2 Ultra-Bold"/>
              </a:rPr>
              <a:t>Agenda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84661" y="4093744"/>
            <a:ext cx="6916049" cy="58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Introductions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84661" y="5815498"/>
            <a:ext cx="6916049" cy="119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Needs Assessment and Goal Setting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84661" y="4963891"/>
            <a:ext cx="6916049" cy="58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Overview of Affinity Group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4661" y="6681768"/>
            <a:ext cx="6916049" cy="119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endParaRPr lang="en-US" sz="3411" dirty="0">
              <a:solidFill>
                <a:srgbClr val="143356"/>
              </a:solidFill>
              <a:latin typeface="Poppins Medium"/>
            </a:endParaRPr>
          </a:p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Establish Norms and Next Steps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333ED67-E30B-4C5E-44C5-27D0FD071FDC}"/>
              </a:ext>
            </a:extLst>
          </p:cNvPr>
          <p:cNvSpPr/>
          <p:nvPr/>
        </p:nvSpPr>
        <p:spPr>
          <a:xfrm>
            <a:off x="14782800" y="8447911"/>
            <a:ext cx="3061162" cy="1381974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NCTQ analyzes state policies to diversify teacher workforce, offers  recommendations – CSBA Blog">
            <a:extLst>
              <a:ext uri="{FF2B5EF4-FFF2-40B4-BE49-F238E27FC236}">
                <a16:creationId xmlns:a16="http://schemas.microsoft.com/office/drawing/2014/main" id="{8C5B7EE2-1AB0-BFE0-693A-F34C1B035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13734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34798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980" cy="3479800"/>
            </a:xfrm>
            <a:custGeom>
              <a:avLst/>
              <a:gdLst/>
              <a:ahLst/>
              <a:cxnLst/>
              <a:rect l="l" t="t" r="r" b="b"/>
              <a:pathLst>
                <a:path w="347980" h="3479800">
                  <a:moveTo>
                    <a:pt x="0" y="0"/>
                  </a:moveTo>
                  <a:lnTo>
                    <a:pt x="347980" y="0"/>
                  </a:lnTo>
                  <a:lnTo>
                    <a:pt x="34798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4335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27082" y="4253821"/>
            <a:ext cx="294118" cy="2941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27082" y="5142509"/>
            <a:ext cx="294118" cy="2941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27082" y="6205718"/>
            <a:ext cx="294118" cy="2941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>
            <a:off x="8727082" y="3206307"/>
            <a:ext cx="2720051" cy="0"/>
          </a:xfrm>
          <a:prstGeom prst="line">
            <a:avLst/>
          </a:prstGeom>
          <a:ln w="85725" cap="flat">
            <a:solidFill>
              <a:srgbClr val="7487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8669932" y="1839089"/>
            <a:ext cx="9174031" cy="112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3"/>
              </a:lnSpc>
            </a:pPr>
            <a:r>
              <a:rPr lang="en-US" sz="6881" dirty="0">
                <a:solidFill>
                  <a:srgbClr val="143356"/>
                </a:solidFill>
                <a:latin typeface="Helvetica 2 Ultra-Bold"/>
              </a:rPr>
              <a:t>Introductions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84661" y="4093744"/>
            <a:ext cx="6916049" cy="58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Name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84660" y="5445157"/>
            <a:ext cx="6916049" cy="1815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endParaRPr lang="en-US" sz="3411" dirty="0">
              <a:solidFill>
                <a:srgbClr val="143356"/>
              </a:solidFill>
              <a:latin typeface="Poppins Medium"/>
            </a:endParaRPr>
          </a:p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Brief Overview of Project (Title, Focus Areas, Key Partnerships)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84661" y="4963891"/>
            <a:ext cx="6916049" cy="58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5"/>
              </a:lnSpc>
            </a:pPr>
            <a:r>
              <a:rPr lang="en-US" sz="3411" dirty="0">
                <a:solidFill>
                  <a:srgbClr val="143356"/>
                </a:solidFill>
                <a:latin typeface="Poppins Medium"/>
              </a:rPr>
              <a:t>Institution and Role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91E67DE-3A62-8C03-E765-FF137F14BF24}"/>
              </a:ext>
            </a:extLst>
          </p:cNvPr>
          <p:cNvSpPr/>
          <p:nvPr/>
        </p:nvSpPr>
        <p:spPr>
          <a:xfrm>
            <a:off x="14782800" y="8447911"/>
            <a:ext cx="3061162" cy="1381974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 Call to Action to Improve Teacher Diversity and Talent">
            <a:extLst>
              <a:ext uri="{FF2B5EF4-FFF2-40B4-BE49-F238E27FC236}">
                <a16:creationId xmlns:a16="http://schemas.microsoft.com/office/drawing/2014/main" id="{8A243653-AB2A-7CA9-0957-584C075F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9947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6BA9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433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3417149" y="36658"/>
            <a:ext cx="4870851" cy="1873025"/>
          </a:xfrm>
          <a:custGeom>
            <a:avLst/>
            <a:gdLst/>
            <a:ahLst/>
            <a:cxnLst/>
            <a:rect l="l" t="t" r="r" b="b"/>
            <a:pathLst>
              <a:path w="5529762" h="1873025">
                <a:moveTo>
                  <a:pt x="0" y="0"/>
                </a:moveTo>
                <a:lnTo>
                  <a:pt x="5529762" y="0"/>
                </a:lnTo>
                <a:lnTo>
                  <a:pt x="5529762" y="1873025"/>
                </a:lnTo>
                <a:lnTo>
                  <a:pt x="0" y="1873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394607" y="1548533"/>
            <a:ext cx="9737432" cy="1449218"/>
            <a:chOff x="0" y="-152400"/>
            <a:chExt cx="12983243" cy="1932291"/>
          </a:xfrm>
        </p:grpSpPr>
        <p:sp>
          <p:nvSpPr>
            <p:cNvPr id="23" name="AutoShape 23"/>
            <p:cNvSpPr/>
            <p:nvPr/>
          </p:nvSpPr>
          <p:spPr>
            <a:xfrm>
              <a:off x="80880" y="1779891"/>
              <a:ext cx="3849462" cy="0"/>
            </a:xfrm>
            <a:prstGeom prst="line">
              <a:avLst/>
            </a:prstGeom>
            <a:ln w="121319" cap="flat">
              <a:solidFill>
                <a:srgbClr val="7487B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52400"/>
              <a:ext cx="12983243" cy="1630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25"/>
                </a:lnSpc>
              </a:pPr>
              <a:r>
                <a:rPr lang="en-US" sz="7303" dirty="0">
                  <a:solidFill>
                    <a:srgbClr val="143356"/>
                  </a:solidFill>
                  <a:latin typeface="Helvetica 2 Ultra-Bold"/>
                </a:rPr>
                <a:t>Overview </a:t>
              </a: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47A5B190-CA83-09E4-8F2D-D6164980EDC3}"/>
              </a:ext>
            </a:extLst>
          </p:cNvPr>
          <p:cNvSpPr/>
          <p:nvPr/>
        </p:nvSpPr>
        <p:spPr>
          <a:xfrm>
            <a:off x="14782799" y="8447911"/>
            <a:ext cx="3061163" cy="1381974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5C352B-D8DB-F417-E34A-FCF47380084B}"/>
              </a:ext>
            </a:extLst>
          </p:cNvPr>
          <p:cNvSpPr txBox="1"/>
          <p:nvPr/>
        </p:nvSpPr>
        <p:spPr>
          <a:xfrm>
            <a:off x="5455267" y="3314700"/>
            <a:ext cx="115373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 provide a forum for </a:t>
            </a:r>
            <a:r>
              <a:rPr lang="en-US" sz="4000" b="1" i="1" dirty="0"/>
              <a:t>shared learning </a:t>
            </a:r>
            <a:r>
              <a:rPr lang="en-US" sz="4000" dirty="0"/>
              <a:t>and</a:t>
            </a:r>
            <a:r>
              <a:rPr lang="en-US" sz="4000" b="1" i="1" dirty="0"/>
              <a:t> collaboration </a:t>
            </a:r>
            <a:r>
              <a:rPr lang="en-US" sz="4000" dirty="0"/>
              <a:t>to promote the success of all Hawkins grantees. The Affinity Group will also engage in </a:t>
            </a:r>
            <a:r>
              <a:rPr lang="en-US" sz="4000" b="1" i="1" dirty="0"/>
              <a:t>advocacy</a:t>
            </a:r>
            <a:r>
              <a:rPr lang="en-US" sz="4000" dirty="0"/>
              <a:t> for increased funding for the Augustus F. Hawkins Centers for Excellence Program.</a:t>
            </a:r>
          </a:p>
        </p:txBody>
      </p:sp>
    </p:spTree>
    <p:extLst>
      <p:ext uri="{BB962C8B-B14F-4D97-AF65-F5344CB8AC3E}">
        <p14:creationId xmlns:p14="http://schemas.microsoft.com/office/powerpoint/2010/main" val="160805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34798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980" cy="3479800"/>
            </a:xfrm>
            <a:custGeom>
              <a:avLst/>
              <a:gdLst/>
              <a:ahLst/>
              <a:cxnLst/>
              <a:rect l="l" t="t" r="r" b="b"/>
              <a:pathLst>
                <a:path w="347980" h="3479800">
                  <a:moveTo>
                    <a:pt x="0" y="0"/>
                  </a:moveTo>
                  <a:lnTo>
                    <a:pt x="347980" y="0"/>
                  </a:lnTo>
                  <a:lnTo>
                    <a:pt x="34798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6BA9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AutoShape 13"/>
          <p:cNvSpPr/>
          <p:nvPr/>
        </p:nvSpPr>
        <p:spPr>
          <a:xfrm>
            <a:off x="8727082" y="3206307"/>
            <a:ext cx="2720051" cy="0"/>
          </a:xfrm>
          <a:prstGeom prst="line">
            <a:avLst/>
          </a:prstGeom>
          <a:ln w="85725" cap="flat">
            <a:solidFill>
              <a:srgbClr val="7487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71600" y="1839089"/>
            <a:ext cx="16472363" cy="1124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33"/>
              </a:lnSpc>
            </a:pPr>
            <a:r>
              <a:rPr lang="en-US" sz="6881" dirty="0">
                <a:solidFill>
                  <a:srgbClr val="143356"/>
                </a:solidFill>
                <a:latin typeface="Helvetica 2 Ultra-Bold"/>
              </a:rPr>
              <a:t>Small Group Activity: Needs Assessment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C749B1C-EF78-4870-42C2-7A27A5F81A3F}"/>
              </a:ext>
            </a:extLst>
          </p:cNvPr>
          <p:cNvSpPr/>
          <p:nvPr/>
        </p:nvSpPr>
        <p:spPr>
          <a:xfrm>
            <a:off x="14782799" y="8447911"/>
            <a:ext cx="3061163" cy="1381974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D8372-BF55-5901-D45E-F2DCAFC2E076}"/>
              </a:ext>
            </a:extLst>
          </p:cNvPr>
          <p:cNvSpPr txBox="1"/>
          <p:nvPr/>
        </p:nvSpPr>
        <p:spPr>
          <a:xfrm>
            <a:off x="1676400" y="3619500"/>
            <a:ext cx="1562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What do you hope to gain from being a part of a community with other Hawkins Grantees?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What needs does your project have that this community can help to inform and/or fulfill?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What sources of information or resources (e.g., data, other stakeholders) would be helpful to assist this group? 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6BA9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433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3532529" y="31215"/>
            <a:ext cx="4755471" cy="1873025"/>
          </a:xfrm>
          <a:custGeom>
            <a:avLst/>
            <a:gdLst/>
            <a:ahLst/>
            <a:cxnLst/>
            <a:rect l="l" t="t" r="r" b="b"/>
            <a:pathLst>
              <a:path w="5529762" h="1873025">
                <a:moveTo>
                  <a:pt x="0" y="0"/>
                </a:moveTo>
                <a:lnTo>
                  <a:pt x="5529762" y="0"/>
                </a:lnTo>
                <a:lnTo>
                  <a:pt x="5529762" y="1873025"/>
                </a:lnTo>
                <a:lnTo>
                  <a:pt x="0" y="1873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394607" y="1548532"/>
            <a:ext cx="12366574" cy="7671578"/>
            <a:chOff x="0" y="-152400"/>
            <a:chExt cx="13443601" cy="7432947"/>
          </a:xfrm>
        </p:grpSpPr>
        <p:grpSp>
          <p:nvGrpSpPr>
            <p:cNvPr id="15" name="Group 15"/>
            <p:cNvGrpSpPr/>
            <p:nvPr/>
          </p:nvGrpSpPr>
          <p:grpSpPr>
            <a:xfrm>
              <a:off x="142472" y="2696271"/>
              <a:ext cx="416241" cy="416241"/>
              <a:chOff x="939629" y="-7710478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939629" y="-7710478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70732" y="4673475"/>
              <a:ext cx="416241" cy="416241"/>
              <a:chOff x="1370752" y="-15119954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370752" y="-15119954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80880" y="6864306"/>
              <a:ext cx="416241" cy="416241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AutoShape 23"/>
            <p:cNvSpPr/>
            <p:nvPr/>
          </p:nvSpPr>
          <p:spPr>
            <a:xfrm>
              <a:off x="80880" y="1779891"/>
              <a:ext cx="3849462" cy="0"/>
            </a:xfrm>
            <a:prstGeom prst="line">
              <a:avLst/>
            </a:prstGeom>
            <a:ln w="121319" cap="flat">
              <a:solidFill>
                <a:srgbClr val="7487B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52400"/>
              <a:ext cx="12983243" cy="1630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25"/>
                </a:lnSpc>
              </a:pPr>
              <a:r>
                <a:rPr lang="en-US" sz="7303" dirty="0">
                  <a:solidFill>
                    <a:srgbClr val="143356"/>
                  </a:solidFill>
                  <a:latin typeface="Helvetica 2 Ultra-Bold"/>
                </a:rPr>
                <a:t>Establish Norms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04550" y="2308866"/>
              <a:ext cx="12239051" cy="1234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Think about the best team/group experience you’ve had. What made the experience good?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94540" y="4608759"/>
              <a:ext cx="12059071" cy="1234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What behaviors and team norms are needed to contribute to this group’s success?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294540" y="6674972"/>
              <a:ext cx="9787708" cy="601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How often should the group meet?</a:t>
              </a: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DD3FF5A6-16A9-06DB-CCD5-39D4598F62E9}"/>
              </a:ext>
            </a:extLst>
          </p:cNvPr>
          <p:cNvSpPr/>
          <p:nvPr/>
        </p:nvSpPr>
        <p:spPr>
          <a:xfrm>
            <a:off x="14782799" y="8447911"/>
            <a:ext cx="3061163" cy="1381974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6BA9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433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3417149" y="36658"/>
            <a:ext cx="4870851" cy="1873025"/>
          </a:xfrm>
          <a:custGeom>
            <a:avLst/>
            <a:gdLst/>
            <a:ahLst/>
            <a:cxnLst/>
            <a:rect l="l" t="t" r="r" b="b"/>
            <a:pathLst>
              <a:path w="5529762" h="1873025">
                <a:moveTo>
                  <a:pt x="0" y="0"/>
                </a:moveTo>
                <a:lnTo>
                  <a:pt x="5529762" y="0"/>
                </a:lnTo>
                <a:lnTo>
                  <a:pt x="5529762" y="1873025"/>
                </a:lnTo>
                <a:lnTo>
                  <a:pt x="0" y="1873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4208013" y="1548532"/>
            <a:ext cx="13470386" cy="7613524"/>
            <a:chOff x="0" y="-152400"/>
            <a:chExt cx="12983243" cy="7832154"/>
          </a:xfrm>
        </p:grpSpPr>
        <p:grpSp>
          <p:nvGrpSpPr>
            <p:cNvPr id="15" name="Group 15"/>
            <p:cNvGrpSpPr/>
            <p:nvPr/>
          </p:nvGrpSpPr>
          <p:grpSpPr>
            <a:xfrm>
              <a:off x="80880" y="3201691"/>
              <a:ext cx="416241" cy="416241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0880" y="4459376"/>
              <a:ext cx="416241" cy="416241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06756" y="5717061"/>
              <a:ext cx="416241" cy="416241"/>
              <a:chOff x="394754" y="800549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394754" y="800549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562B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" name="AutoShape 23"/>
            <p:cNvSpPr/>
            <p:nvPr/>
          </p:nvSpPr>
          <p:spPr>
            <a:xfrm>
              <a:off x="80880" y="1779891"/>
              <a:ext cx="3849462" cy="0"/>
            </a:xfrm>
            <a:prstGeom prst="line">
              <a:avLst/>
            </a:prstGeom>
            <a:ln w="121319" cap="flat">
              <a:solidFill>
                <a:srgbClr val="7487B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52400"/>
              <a:ext cx="12983243" cy="1630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25"/>
                </a:lnSpc>
              </a:pPr>
              <a:r>
                <a:rPr lang="en-US" sz="7303" dirty="0">
                  <a:solidFill>
                    <a:srgbClr val="143356"/>
                  </a:solidFill>
                  <a:latin typeface="Helvetica 2 Ultra-Bold"/>
                </a:rPr>
                <a:t>Next Steps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94540" y="3012356"/>
              <a:ext cx="9787708" cy="638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Next Meeting: Doodle Poll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94540" y="5023027"/>
              <a:ext cx="9787708" cy="2656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endParaRPr lang="en-US" sz="3620" dirty="0">
                <a:solidFill>
                  <a:srgbClr val="143356"/>
                </a:solidFill>
                <a:latin typeface="Poppins Medium"/>
              </a:endParaRPr>
            </a:p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Complete Goal Setting Survey </a:t>
              </a:r>
            </a:p>
            <a:p>
              <a:pPr>
                <a:lnSpc>
                  <a:spcPts val="5069"/>
                </a:lnSpc>
              </a:pPr>
              <a:endParaRPr lang="en-US" sz="3620" dirty="0">
                <a:solidFill>
                  <a:srgbClr val="143356"/>
                </a:solidFill>
                <a:latin typeface="Poppins Medium"/>
              </a:endParaRPr>
            </a:p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Register for AACTE’s </a:t>
              </a:r>
              <a:r>
                <a:rPr lang="en-US" sz="3620" dirty="0">
                  <a:solidFill>
                    <a:srgbClr val="143356"/>
                  </a:solidFill>
                  <a:latin typeface="Poppins Medium"/>
                  <a:hlinkClick r:id="rId4"/>
                </a:rPr>
                <a:t>Washington Week </a:t>
              </a:r>
              <a:endParaRPr lang="en-US" sz="3620" dirty="0">
                <a:solidFill>
                  <a:srgbClr val="143356"/>
                </a:solidFill>
                <a:latin typeface="Poppins Medium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94540" y="3920795"/>
              <a:ext cx="11688703" cy="13111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r>
                <a:rPr lang="en-US" sz="3620" dirty="0">
                  <a:solidFill>
                    <a:srgbClr val="143356"/>
                  </a:solidFill>
                  <a:latin typeface="Poppins Medium"/>
                </a:rPr>
                <a:t>Join Online Community (AACTE Connect 360 – Group Library, Discussion Board, Events)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294540" y="6674972"/>
              <a:ext cx="9787708" cy="638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69"/>
                </a:lnSpc>
              </a:pPr>
              <a:endParaRPr lang="en-US" sz="3620" dirty="0">
                <a:solidFill>
                  <a:srgbClr val="143356"/>
                </a:solidFill>
                <a:latin typeface="Poppins Medium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47A5B190-CA83-09E4-8F2D-D6164980EDC3}"/>
              </a:ext>
            </a:extLst>
          </p:cNvPr>
          <p:cNvSpPr/>
          <p:nvPr/>
        </p:nvSpPr>
        <p:spPr>
          <a:xfrm>
            <a:off x="14782799" y="8447911"/>
            <a:ext cx="3061163" cy="1381974"/>
          </a:xfrm>
          <a:custGeom>
            <a:avLst/>
            <a:gdLst/>
            <a:ahLst/>
            <a:cxnLst/>
            <a:rect l="l" t="t" r="r" b="b"/>
            <a:pathLst>
              <a:path w="3517098" h="1714585">
                <a:moveTo>
                  <a:pt x="0" y="0"/>
                </a:moveTo>
                <a:lnTo>
                  <a:pt x="3517098" y="0"/>
                </a:lnTo>
                <a:lnTo>
                  <a:pt x="3517098" y="1714585"/>
                </a:lnTo>
                <a:lnTo>
                  <a:pt x="0" y="1714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0FA32E6-3F2C-D219-57BF-C00A310A865B}"/>
              </a:ext>
            </a:extLst>
          </p:cNvPr>
          <p:cNvSpPr/>
          <p:nvPr/>
        </p:nvSpPr>
        <p:spPr>
          <a:xfrm>
            <a:off x="4291928" y="8679582"/>
            <a:ext cx="431859" cy="404622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1562B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707" y="433972"/>
            <a:ext cx="9320853" cy="9419056"/>
            <a:chOff x="0" y="0"/>
            <a:chExt cx="3136630" cy="3169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6630" cy="3169677"/>
            </a:xfrm>
            <a:custGeom>
              <a:avLst/>
              <a:gdLst/>
              <a:ahLst/>
              <a:cxnLst/>
              <a:rect l="l" t="t" r="r" b="b"/>
              <a:pathLst>
                <a:path w="3136630" h="3169677">
                  <a:moveTo>
                    <a:pt x="0" y="0"/>
                  </a:moveTo>
                  <a:lnTo>
                    <a:pt x="0" y="3169677"/>
                  </a:lnTo>
                  <a:lnTo>
                    <a:pt x="3136630" y="3169677"/>
                  </a:lnTo>
                  <a:lnTo>
                    <a:pt x="3136630" y="0"/>
                  </a:lnTo>
                  <a:lnTo>
                    <a:pt x="0" y="0"/>
                  </a:lnTo>
                  <a:close/>
                  <a:moveTo>
                    <a:pt x="3075670" y="3108717"/>
                  </a:moveTo>
                  <a:lnTo>
                    <a:pt x="59690" y="3108717"/>
                  </a:lnTo>
                  <a:lnTo>
                    <a:pt x="59690" y="59690"/>
                  </a:lnTo>
                  <a:lnTo>
                    <a:pt x="3075670" y="59690"/>
                  </a:lnTo>
                  <a:lnTo>
                    <a:pt x="3075670" y="3108717"/>
                  </a:lnTo>
                  <a:close/>
                </a:path>
              </a:pathLst>
            </a:custGeom>
            <a:solidFill>
              <a:srgbClr val="E1562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4935200" y="8420100"/>
            <a:ext cx="3070735" cy="1432928"/>
          </a:xfrm>
          <a:custGeom>
            <a:avLst/>
            <a:gdLst/>
            <a:ahLst/>
            <a:cxnLst/>
            <a:rect l="l" t="t" r="r" b="b"/>
            <a:pathLst>
              <a:path w="5444083" h="2653991">
                <a:moveTo>
                  <a:pt x="0" y="0"/>
                </a:moveTo>
                <a:lnTo>
                  <a:pt x="5444084" y="0"/>
                </a:lnTo>
                <a:lnTo>
                  <a:pt x="5444084" y="2653991"/>
                </a:lnTo>
                <a:lnTo>
                  <a:pt x="0" y="265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30" name="Picture 6" descr="11,302 Thank You Stock Videos, Footage, &amp; 4K Video Clips - Getty Images">
            <a:extLst>
              <a:ext uri="{FF2B5EF4-FFF2-40B4-BE49-F238E27FC236}">
                <a16:creationId xmlns:a16="http://schemas.microsoft.com/office/drawing/2014/main" id="{FA495991-12C0-1812-ADF4-4836A4E3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3" y="2781300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08AFA590E2D47A8A6A0B37ACB7EAF" ma:contentTypeVersion="25" ma:contentTypeDescription="Create a new document." ma:contentTypeScope="" ma:versionID="4831578539201e648a916961945242b6">
  <xsd:schema xmlns:xsd="http://www.w3.org/2001/XMLSchema" xmlns:xs="http://www.w3.org/2001/XMLSchema" xmlns:p="http://schemas.microsoft.com/office/2006/metadata/properties" xmlns:ns2="5783632d-e17e-430b-b60d-cacafcb3607f" xmlns:ns3="57d0460a-053e-457d-b817-ce1539ddf396" targetNamespace="http://schemas.microsoft.com/office/2006/metadata/properties" ma:root="true" ma:fieldsID="9a10d2cc2d29d0880d48d0878b740891" ns2:_="" ns3:_="">
    <xsd:import namespace="5783632d-e17e-430b-b60d-cacafcb3607f"/>
    <xsd:import namespace="57d0460a-053e-457d-b817-ce1539ddf3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Link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3632d-e17e-430b-b60d-cacafcb36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e69adff-4c7b-40d7-bed8-737cf43a4d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inks" ma:index="22" nillable="true" ma:displayName="Links" ma:format="Dropdown" ma:internalName="Link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0460a-053e-457d-b817-ce1539ddf3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8d36d2-f9be-4db0-93eb-8d92930919c3}" ma:internalName="TaxCatchAll" ma:showField="CatchAllData" ma:web="57d0460a-053e-457d-b817-ce1539ddf3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3632d-e17e-430b-b60d-cacafcb3607f">
      <Terms xmlns="http://schemas.microsoft.com/office/infopath/2007/PartnerControls"/>
    </lcf76f155ced4ddcb4097134ff3c332f>
    <Links xmlns="5783632d-e17e-430b-b60d-cacafcb3607f" xsi:nil="true"/>
    <TaxCatchAll xmlns="57d0460a-053e-457d-b817-ce1539ddf3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2A394-9A7D-4528-B2C8-A0658FB7B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3632d-e17e-430b-b60d-cacafcb3607f"/>
    <ds:schemaRef ds:uri="57d0460a-053e-457d-b817-ce1539ddf3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37069F-CCD7-4820-8D23-AE40ACCAD2E1}">
  <ds:schemaRefs>
    <ds:schemaRef ds:uri="http://schemas.microsoft.com/office/2006/documentManagement/types"/>
    <ds:schemaRef ds:uri="http://purl.org/dc/elements/1.1/"/>
    <ds:schemaRef ds:uri="http://purl.org/dc/dcmitype/"/>
    <ds:schemaRef ds:uri="5783632d-e17e-430b-b60d-cacafcb3607f"/>
    <ds:schemaRef ds:uri="http://schemas.openxmlformats.org/package/2006/metadata/core-properties"/>
    <ds:schemaRef ds:uri="http://schemas.microsoft.com/office/2006/metadata/properties"/>
    <ds:schemaRef ds:uri="57d0460a-053e-457d-b817-ce1539ddf396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E340AC6-034F-47EA-82C5-0DF04AE96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255</Words>
  <Application>Microsoft Office PowerPoint</Application>
  <PresentationFormat>Custom</PresentationFormat>
  <Paragraphs>40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White Minimalist Professional Modern Business Meeting Presentation Template</dc:title>
  <dc:creator>Weade James</dc:creator>
  <cp:lastModifiedBy>Weade James</cp:lastModifiedBy>
  <cp:revision>9</cp:revision>
  <dcterms:created xsi:type="dcterms:W3CDTF">2006-08-16T00:00:00Z</dcterms:created>
  <dcterms:modified xsi:type="dcterms:W3CDTF">2024-03-18T17:38:55Z</dcterms:modified>
  <dc:identifier>DAF-NS6nRs4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0x010100CBE08AFA590E2D47A8A6A0B37ACB7EAF</vt:lpwstr>
  </property>
  <property fmtid="{D5CDD505-2E9C-101B-9397-08002B2CF9AE}" pid="3" name="MediaServiceImageTags">
    <vt:lpwstr/>
  </property>
</Properties>
</file>