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6" r:id="rId2"/>
    <p:sldId id="261" r:id="rId3"/>
    <p:sldId id="263" r:id="rId4"/>
    <p:sldId id="582" r:id="rId5"/>
    <p:sldId id="568" r:id="rId6"/>
    <p:sldId id="583" r:id="rId7"/>
    <p:sldId id="409" r:id="rId8"/>
    <p:sldId id="551" r:id="rId9"/>
    <p:sldId id="587" r:id="rId10"/>
    <p:sldId id="589" r:id="rId11"/>
    <p:sldId id="562" r:id="rId12"/>
    <p:sldId id="584" r:id="rId13"/>
    <p:sldId id="585" r:id="rId14"/>
    <p:sldId id="586" r:id="rId15"/>
    <p:sldId id="590" r:id="rId16"/>
    <p:sldId id="591" r:id="rId17"/>
    <p:sldId id="592" r:id="rId18"/>
    <p:sldId id="593" r:id="rId19"/>
    <p:sldId id="594" r:id="rId20"/>
    <p:sldId id="596" r:id="rId21"/>
    <p:sldId id="597" r:id="rId22"/>
    <p:sldId id="555" r:id="rId23"/>
    <p:sldId id="552" r:id="rId24"/>
    <p:sldId id="563" r:id="rId25"/>
    <p:sldId id="565" r:id="rId26"/>
    <p:sldId id="564" r:id="rId27"/>
    <p:sldId id="566" r:id="rId28"/>
    <p:sldId id="595" r:id="rId29"/>
    <p:sldId id="567" r:id="rId30"/>
    <p:sldId id="598" r:id="rId31"/>
    <p:sldId id="599" r:id="rId32"/>
    <p:sldId id="428" r:id="rId33"/>
    <p:sldId id="388" r:id="rId34"/>
    <p:sldId id="507" r:id="rId35"/>
    <p:sldId id="290" r:id="rId36"/>
    <p:sldId id="487" r:id="rId37"/>
    <p:sldId id="570" r:id="rId38"/>
    <p:sldId id="289" r:id="rId39"/>
    <p:sldId id="469" r:id="rId40"/>
    <p:sldId id="26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8B0CA2C-8D6C-40DD-A70D-35B3DAEBF643}">
          <p14:sldIdLst>
            <p14:sldId id="256"/>
            <p14:sldId id="261"/>
            <p14:sldId id="263"/>
            <p14:sldId id="582"/>
            <p14:sldId id="568"/>
            <p14:sldId id="583"/>
            <p14:sldId id="409"/>
            <p14:sldId id="551"/>
            <p14:sldId id="587"/>
            <p14:sldId id="589"/>
            <p14:sldId id="562"/>
            <p14:sldId id="584"/>
            <p14:sldId id="585"/>
            <p14:sldId id="586"/>
            <p14:sldId id="590"/>
            <p14:sldId id="591"/>
            <p14:sldId id="592"/>
            <p14:sldId id="593"/>
            <p14:sldId id="594"/>
            <p14:sldId id="596"/>
            <p14:sldId id="597"/>
            <p14:sldId id="555"/>
            <p14:sldId id="552"/>
            <p14:sldId id="563"/>
            <p14:sldId id="565"/>
            <p14:sldId id="564"/>
            <p14:sldId id="566"/>
            <p14:sldId id="595"/>
            <p14:sldId id="567"/>
            <p14:sldId id="598"/>
            <p14:sldId id="599"/>
          </p14:sldIdLst>
        </p14:section>
        <p14:section name="Presentation" id="{D900BE8B-5674-4B96-A9AF-7C201DB7F9E5}">
          <p14:sldIdLst>
            <p14:sldId id="428"/>
            <p14:sldId id="388"/>
            <p14:sldId id="507"/>
            <p14:sldId id="290"/>
            <p14:sldId id="487"/>
            <p14:sldId id="570"/>
            <p14:sldId id="289"/>
            <p14:sldId id="469"/>
          </p14:sldIdLst>
        </p14:section>
        <p14:section name="End" id="{C7105108-2ADE-4960-8185-485C2AF9B891}">
          <p14:sldIdLst>
            <p14:sldId id="2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VanHouten" initials="ZV" lastIdx="6" clrIdx="0">
    <p:extLst>
      <p:ext uri="{19B8F6BF-5375-455C-9EA6-DF929625EA0E}">
        <p15:presenceInfo xmlns:p15="http://schemas.microsoft.com/office/powerpoint/2012/main" userId="S-1-5-21-1783747779-2005167227-3519919389-2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0" autoAdjust="0"/>
    <p:restoredTop sz="86171" autoAdjust="0"/>
  </p:normalViewPr>
  <p:slideViewPr>
    <p:cSldViewPr>
      <p:cViewPr varScale="1">
        <p:scale>
          <a:sx n="99" d="100"/>
          <a:sy n="99" d="100"/>
        </p:scale>
        <p:origin x="15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6AB0C-2E16-43E6-916B-45CE38440048}" type="datetimeFigureOut">
              <a:rPr lang="en-US" smtClean="0"/>
              <a:t>5/21/2019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6559C-E519-4ED1-AFEF-FDA7A414C30C}" type="slidenum">
              <a:rPr lang="en-US" smtClean="0"/>
              <a:t>‹#›</a:t>
            </a:fld>
            <a:endParaRPr lang="en-US" dirty="0"/>
          </a:p>
        </p:txBody>
      </p:sp>
    </p:spTree>
    <p:extLst>
      <p:ext uri="{BB962C8B-B14F-4D97-AF65-F5344CB8AC3E}">
        <p14:creationId xmlns:p14="http://schemas.microsoft.com/office/powerpoint/2010/main" val="341569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93157-6523-41A4-8796-42C99508102F}" type="datetimeFigureOut">
              <a:rPr lang="en-US" smtClean="0"/>
              <a:t>5/21/2019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4E73-3533-4934-9901-A174F42AB443}" type="slidenum">
              <a:rPr lang="en-US" smtClean="0"/>
              <a:t>‹#›</a:t>
            </a:fld>
            <a:endParaRPr lang="en-US" dirty="0"/>
          </a:p>
        </p:txBody>
      </p:sp>
    </p:spTree>
    <p:extLst>
      <p:ext uri="{BB962C8B-B14F-4D97-AF65-F5344CB8AC3E}">
        <p14:creationId xmlns:p14="http://schemas.microsoft.com/office/powerpoint/2010/main" val="7405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2" y="1752600"/>
            <a:ext cx="8653649" cy="1336386"/>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CLICK HERE TO ADD TITLE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9281" y="228600"/>
            <a:ext cx="1292970" cy="661988"/>
          </a:xfrm>
          <a:prstGeom prst="rect">
            <a:avLst/>
          </a:prstGeom>
        </p:spPr>
      </p:pic>
    </p:spTree>
    <p:extLst>
      <p:ext uri="{BB962C8B-B14F-4D97-AF65-F5344CB8AC3E}">
        <p14:creationId xmlns:p14="http://schemas.microsoft.com/office/powerpoint/2010/main" val="271000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85992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52738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dirty="0"/>
          </a:p>
        </p:txBody>
      </p:sp>
      <p:sp>
        <p:nvSpPr>
          <p:cNvPr id="7" name="TextBox 6"/>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9943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780685"/>
          </a:xfr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2" y="1023037"/>
            <a:ext cx="855344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12469" y="6248408"/>
            <a:ext cx="2133600" cy="365125"/>
          </a:xfrm>
        </p:spPr>
        <p:txBody>
          <a:bodyPr/>
          <a:lstStyle/>
          <a:p>
            <a:fld id="{5320EAAE-4C15-40C6-9FDD-0A0C4B15429A}" type="datetimeFigureOut">
              <a:rPr lang="en-US" smtClean="0"/>
              <a:t>5/21/2019</a:t>
            </a:fld>
            <a:endParaRPr lang="en-US" dirty="0"/>
          </a:p>
        </p:txBody>
      </p:sp>
      <p:sp>
        <p:nvSpPr>
          <p:cNvPr id="5" name="Footer Placeholder 4"/>
          <p:cNvSpPr>
            <a:spLocks noGrp="1"/>
          </p:cNvSpPr>
          <p:nvPr>
            <p:ph type="ftr" sz="quarter" idx="11"/>
          </p:nvPr>
        </p:nvSpPr>
        <p:spPr>
          <a:xfrm>
            <a:off x="3124200" y="6248408"/>
            <a:ext cx="2895600" cy="365125"/>
          </a:xfrm>
        </p:spPr>
        <p:txBody>
          <a:bodyPr/>
          <a:lstStyle/>
          <a:p>
            <a:endParaRPr lang="en-US" dirty="0"/>
          </a:p>
        </p:txBody>
      </p:sp>
      <p:sp>
        <p:nvSpPr>
          <p:cNvPr id="6" name="Slide Number Placeholder 5"/>
          <p:cNvSpPr>
            <a:spLocks noGrp="1"/>
          </p:cNvSpPr>
          <p:nvPr>
            <p:ph type="sldNum" sz="quarter" idx="12"/>
          </p:nvPr>
        </p:nvSpPr>
        <p:spPr>
          <a:xfrm>
            <a:off x="6553200" y="6248408"/>
            <a:ext cx="2133600" cy="365125"/>
          </a:xfrm>
        </p:spPr>
        <p:txBody>
          <a:bodyPr/>
          <a:lstStyle/>
          <a:p>
            <a:fld id="{5EE99A04-50FE-4FEE-8A9B-BD093DFD99C2}" type="slidenum">
              <a:rPr lang="en-US" smtClean="0"/>
              <a:t>‹#›</a:t>
            </a:fld>
            <a:endParaRPr lang="en-US" dirty="0"/>
          </a:p>
        </p:txBody>
      </p:sp>
      <p:sp>
        <p:nvSpPr>
          <p:cNvPr id="12" name="TextBox 11"/>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199" y="5761669"/>
            <a:ext cx="801833" cy="410531"/>
          </a:xfrm>
          <a:prstGeom prst="rect">
            <a:avLst/>
          </a:prstGeom>
        </p:spPr>
      </p:pic>
    </p:spTree>
    <p:extLst>
      <p:ext uri="{BB962C8B-B14F-4D97-AF65-F5344CB8AC3E}">
        <p14:creationId xmlns:p14="http://schemas.microsoft.com/office/powerpoint/2010/main" val="2543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63400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3176"/>
            <a:ext cx="7772400" cy="1470025"/>
          </a:xfr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smtClean="0"/>
              <a:t>New Section Title</a:t>
            </a:r>
            <a:endParaRPr lang="en-US" dirty="0"/>
          </a:p>
        </p:txBody>
      </p:sp>
      <p:sp>
        <p:nvSpPr>
          <p:cNvPr id="12" name="Subtitle 2"/>
          <p:cNvSpPr txBox="1">
            <a:spLocks/>
          </p:cNvSpPr>
          <p:nvPr userDrawn="1"/>
        </p:nvSpPr>
        <p:spPr>
          <a:xfrm>
            <a:off x="1447800" y="3886200"/>
            <a:ext cx="64008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447800" y="4953000"/>
            <a:ext cx="64008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685800" y="251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898871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
        <p:nvSpPr>
          <p:cNvPr id="6" name="Title 1"/>
          <p:cNvSpPr>
            <a:spLocks noGrp="1"/>
          </p:cNvSpPr>
          <p:nvPr>
            <p:ph type="ctrTitle" hasCustomPrompt="1"/>
          </p:nvPr>
        </p:nvSpPr>
        <p:spPr>
          <a:xfrm>
            <a:off x="228602" y="2668631"/>
            <a:ext cx="8653649" cy="912769"/>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QUESTIONS?</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838200"/>
            <a:ext cx="3156679" cy="1616189"/>
          </a:xfrm>
          <a:prstGeom prst="rect">
            <a:avLst/>
          </a:prstGeom>
        </p:spPr>
      </p:pic>
    </p:spTree>
    <p:extLst>
      <p:ext uri="{BB962C8B-B14F-4D97-AF65-F5344CB8AC3E}">
        <p14:creationId xmlns:p14="http://schemas.microsoft.com/office/powerpoint/2010/main" val="25920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52840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E99A04-50FE-4FEE-8A9B-BD093DFD99C2}" type="slidenum">
              <a:rPr lang="en-US" smtClean="0"/>
              <a:t>‹#›</a:t>
            </a:fld>
            <a:endParaRPr lang="en-US" dirty="0"/>
          </a:p>
        </p:txBody>
      </p:sp>
      <p:sp>
        <p:nvSpPr>
          <p:cNvPr id="10" name="TextBox 9"/>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36217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E99A04-50FE-4FEE-8A9B-BD093DFD99C2}" type="slidenum">
              <a:rPr lang="en-US" smtClean="0"/>
              <a:t>‹#›</a:t>
            </a:fld>
            <a:endParaRPr lang="en-US" dirty="0"/>
          </a:p>
        </p:txBody>
      </p:sp>
      <p:sp>
        <p:nvSpPr>
          <p:cNvPr id="6" name="TextBox 5"/>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25838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dirty="0"/>
          </a:p>
        </p:txBody>
      </p:sp>
      <p:sp>
        <p:nvSpPr>
          <p:cNvPr id="8" name="TextBox 7"/>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783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74638"/>
            <a:ext cx="88011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1450" y="1600206"/>
            <a:ext cx="88011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145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EAAE-4C15-40C6-9FDD-0A0C4B15429A}" type="datetimeFigureOut">
              <a:rPr lang="en-US" smtClean="0"/>
              <a:t>5/21/2019</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3895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9A04-50FE-4FEE-8A9B-BD093DFD99C2}" type="slidenum">
              <a:rPr lang="en-US" smtClean="0"/>
              <a:t>‹#›</a:t>
            </a:fld>
            <a:endParaRPr lang="en-US" dirty="0"/>
          </a:p>
        </p:txBody>
      </p:sp>
    </p:spTree>
    <p:extLst>
      <p:ext uri="{BB962C8B-B14F-4D97-AF65-F5344CB8AC3E}">
        <p14:creationId xmlns:p14="http://schemas.microsoft.com/office/powerpoint/2010/main" val="3721449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76" r:id="rId6"/>
    <p:sldLayoutId id="2147483677" r:id="rId7"/>
    <p:sldLayoutId id="2147483678"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ropriations.house.gov/news/press-releases/appropriations-committee-releases-fiscal-year-2020-labor-hhs-education-funding" TargetMode="External"/><Relationship Id="rId2" Type="http://schemas.openxmlformats.org/officeDocument/2006/relationships/hyperlink" Target="https://appropriations.house.gov/events/markups/fy2020-labor-health-and-human-services-education-and-related-agencies-subcommittee" TargetMode="External"/><Relationship Id="rId1" Type="http://schemas.openxmlformats.org/officeDocument/2006/relationships/slideLayout" Target="../slideLayouts/slideLayout2.xml"/><Relationship Id="rId5" Type="http://schemas.openxmlformats.org/officeDocument/2006/relationships/hyperlink" Target="https://appropriations.house.gov/sites/democrats.appropriations.house.gov/files/FY2020%20LHHS_Report.pdf" TargetMode="External"/><Relationship Id="rId4" Type="http://schemas.openxmlformats.org/officeDocument/2006/relationships/hyperlink" Target="https://appropriations.house.gov/sites/democrats.appropriations.house.gov/files/Base_xm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2.ed.gov/policy/highered/reg/hearulemaking/2018/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ongress.gov/bill/113th-congress/senate-bill/2954?s=1&amp;r=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t.ly/ActionAlertSignu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aacte.org/policy-and-advocacy/advocacy-center" TargetMode="External"/><Relationship Id="rId2" Type="http://schemas.openxmlformats.org/officeDocument/2006/relationships/hyperlink" Target="http://bit.ly/ActionAlertsSignU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t.ly/AACTEWW1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dprepmatters.net/" TargetMode="External"/><Relationship Id="rId2" Type="http://schemas.openxmlformats.org/officeDocument/2006/relationships/hyperlink" Target="http://aacte.org/policy-and-advocacy/advocacy-center" TargetMode="External"/><Relationship Id="rId1" Type="http://schemas.openxmlformats.org/officeDocument/2006/relationships/slideLayout" Target="../slideLayouts/slideLayout2.xml"/><Relationship Id="rId6" Type="http://schemas.openxmlformats.org/officeDocument/2006/relationships/hyperlink" Target="http://aacte.org/professional-development-and-events/webinars/eventdetail/95/-/-?rp_id=98" TargetMode="External"/><Relationship Id="rId5" Type="http://schemas.openxmlformats.org/officeDocument/2006/relationships/hyperlink" Target="http://aacte.org/policy-and-advocacy/federal-policy-and-legislation/512-proposed-bills-supported-by-aacte" TargetMode="External"/><Relationship Id="rId4" Type="http://schemas.openxmlformats.org/officeDocument/2006/relationships/hyperlink" Target="http://aacte.org/policy-and-advocacy/state-policy-and-legislat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mailto:dkoolbeck@aacte.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2.ed.gov/about/overview/budget/budget20/summary/20summary.pdf" TargetMode="External"/><Relationship Id="rId2" Type="http://schemas.openxmlformats.org/officeDocument/2006/relationships/hyperlink" Target="https://www.ed.gov/news/press-releases/presidents-budget-expands-education-freedom-supports-teachers-protects-vulnerable-students" TargetMode="External"/><Relationship Id="rId1" Type="http://schemas.openxmlformats.org/officeDocument/2006/relationships/slideLayout" Target="../slideLayouts/slideLayout2.xml"/><Relationship Id="rId6" Type="http://schemas.openxmlformats.org/officeDocument/2006/relationships/hyperlink" Target="https://www.whitehouse.gov/omb/budget" TargetMode="External"/><Relationship Id="rId5" Type="http://schemas.openxmlformats.org/officeDocument/2006/relationships/hyperlink" Target="https://www2.ed.gov/about/overview/budget/budget20/budget-highlights.pdf" TargetMode="External"/><Relationship Id="rId4" Type="http://schemas.openxmlformats.org/officeDocument/2006/relationships/hyperlink" Target="https://www2.ed.gov/about/overview/budget/budget20/justifications/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May 2019 Federal Update </a:t>
            </a:r>
            <a:endParaRPr lang="en-US" dirty="0"/>
          </a:p>
        </p:txBody>
      </p:sp>
    </p:spTree>
    <p:extLst>
      <p:ext uri="{BB962C8B-B14F-4D97-AF65-F5344CB8AC3E}">
        <p14:creationId xmlns:p14="http://schemas.microsoft.com/office/powerpoint/2010/main" val="236046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a:t>
            </a:r>
            <a:br>
              <a:rPr lang="en-US" dirty="0" smtClean="0"/>
            </a:br>
            <a:r>
              <a:rPr lang="en-US" dirty="0" smtClean="0"/>
              <a:t>U.S. House of Representatives </a:t>
            </a:r>
            <a:endParaRPr lang="en-US" dirty="0"/>
          </a:p>
        </p:txBody>
      </p:sp>
    </p:spTree>
    <p:extLst>
      <p:ext uri="{BB962C8B-B14F-4D97-AF65-F5344CB8AC3E}">
        <p14:creationId xmlns:p14="http://schemas.microsoft.com/office/powerpoint/2010/main" val="284528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FY2020 In Motion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Currently no Budget Resolution setting topline spending numbers and allocating to the 12 subcommittees. </a:t>
            </a:r>
          </a:p>
          <a:p>
            <a:pPr marL="0" indent="0">
              <a:buNone/>
            </a:pPr>
            <a:endParaRPr lang="en-US" dirty="0"/>
          </a:p>
          <a:p>
            <a:pPr marL="0" indent="0">
              <a:buNone/>
            </a:pPr>
            <a:r>
              <a:rPr lang="en-US" dirty="0" smtClean="0"/>
              <a:t>The House moved forward with a “deeming resolution” to allow the work to begin. </a:t>
            </a:r>
          </a:p>
          <a:p>
            <a:pPr marL="0" indent="0">
              <a:buNone/>
            </a:pPr>
            <a:endParaRPr lang="en-US" dirty="0"/>
          </a:p>
          <a:p>
            <a:pPr marL="0" indent="0">
              <a:buNone/>
            </a:pPr>
            <a:r>
              <a:rPr lang="en-US" dirty="0" smtClean="0"/>
              <a:t>Majority Whip Hoyer has stated that he wants all 12 appropriations bills be completed by the end of June. </a:t>
            </a:r>
          </a:p>
          <a:p>
            <a:pPr marL="0" indent="0">
              <a:buNone/>
            </a:pPr>
            <a:endParaRPr lang="en-US" dirty="0"/>
          </a:p>
          <a:p>
            <a:pPr marL="0" indent="0">
              <a:buNone/>
            </a:pPr>
            <a:r>
              <a:rPr lang="en-US" dirty="0" smtClean="0"/>
              <a:t>The Appropriations Committee is working hard and could be on track to meet his goal.</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978779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 H in the House </a:t>
            </a:r>
            <a:endParaRPr lang="en-US" dirty="0"/>
          </a:p>
        </p:txBody>
      </p:sp>
      <p:sp>
        <p:nvSpPr>
          <p:cNvPr id="3" name="Content Placeholder 2"/>
          <p:cNvSpPr>
            <a:spLocks noGrp="1"/>
          </p:cNvSpPr>
          <p:nvPr>
            <p:ph idx="1"/>
          </p:nvPr>
        </p:nvSpPr>
        <p:spPr>
          <a:xfrm>
            <a:off x="298863" y="824459"/>
            <a:ext cx="8553449" cy="5113538"/>
          </a:xfrm>
        </p:spPr>
        <p:txBody>
          <a:bodyPr/>
          <a:lstStyle/>
          <a:p>
            <a:pPr marL="0" indent="0">
              <a:buNone/>
            </a:pPr>
            <a:r>
              <a:rPr lang="en-US" dirty="0" smtClean="0"/>
              <a:t>The Labor, Health and Human Services, Education and Related Agencies bill moved through full committee first!</a:t>
            </a:r>
          </a:p>
          <a:p>
            <a:pPr marL="0" indent="0">
              <a:buNone/>
            </a:pPr>
            <a:endParaRPr lang="en-US" dirty="0"/>
          </a:p>
          <a:p>
            <a:pPr marL="0" indent="0">
              <a:buNone/>
            </a:pPr>
            <a:r>
              <a:rPr lang="en-US" dirty="0" smtClean="0"/>
              <a:t>View the:</a:t>
            </a:r>
          </a:p>
          <a:p>
            <a:pPr marL="0" indent="0">
              <a:buNone/>
            </a:pPr>
            <a:r>
              <a:rPr lang="en-US" dirty="0" smtClean="0">
                <a:hlinkClick r:id="rId2"/>
              </a:rPr>
              <a:t>Subcommittee Markup </a:t>
            </a:r>
            <a:endParaRPr lang="en-US" dirty="0" smtClean="0"/>
          </a:p>
          <a:p>
            <a:pPr marL="0" indent="0">
              <a:buNone/>
            </a:pPr>
            <a:r>
              <a:rPr lang="en-US" dirty="0" smtClean="0">
                <a:hlinkClick r:id="rId2"/>
              </a:rPr>
              <a:t>Full Committee Markup</a:t>
            </a:r>
            <a:endParaRPr lang="en-US" dirty="0" smtClean="0"/>
          </a:p>
          <a:p>
            <a:pPr marL="0" indent="0">
              <a:buNone/>
            </a:pPr>
            <a:endParaRPr lang="en-US" dirty="0"/>
          </a:p>
          <a:p>
            <a:pPr marL="0" indent="0">
              <a:buNone/>
            </a:pPr>
            <a:r>
              <a:rPr lang="en-US" dirty="0" smtClean="0"/>
              <a:t>Read the: </a:t>
            </a:r>
          </a:p>
          <a:p>
            <a:pPr marL="0" indent="0">
              <a:buNone/>
            </a:pPr>
            <a:r>
              <a:rPr lang="en-US" dirty="0" smtClean="0">
                <a:hlinkClick r:id="rId3"/>
              </a:rPr>
              <a:t>Summary</a:t>
            </a:r>
            <a:r>
              <a:rPr lang="en-US" dirty="0" smtClean="0"/>
              <a:t> before Full Committee Markup </a:t>
            </a:r>
          </a:p>
          <a:p>
            <a:pPr marL="0" indent="0">
              <a:buNone/>
            </a:pPr>
            <a:r>
              <a:rPr lang="en-US" dirty="0" smtClean="0">
                <a:hlinkClick r:id="rId4"/>
              </a:rPr>
              <a:t>Bill</a:t>
            </a:r>
            <a:r>
              <a:rPr lang="en-US" dirty="0" smtClean="0"/>
              <a:t> before Full Committee Markup </a:t>
            </a:r>
          </a:p>
          <a:p>
            <a:pPr marL="0" indent="0">
              <a:buNone/>
            </a:pPr>
            <a:r>
              <a:rPr lang="en-US" dirty="0" smtClean="0">
                <a:hlinkClick r:id="rId5"/>
              </a:rPr>
              <a:t>Report </a:t>
            </a:r>
            <a:endParaRPr lang="en-US" dirty="0" smtClean="0"/>
          </a:p>
        </p:txBody>
      </p:sp>
    </p:spTree>
    <p:extLst>
      <p:ext uri="{BB962C8B-B14F-4D97-AF65-F5344CB8AC3E}">
        <p14:creationId xmlns:p14="http://schemas.microsoft.com/office/powerpoint/2010/main" val="92512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Program Results with </a:t>
            </a:r>
            <a:r>
              <a:rPr lang="en-US" dirty="0" smtClean="0"/>
              <a:t>+ $</a:t>
            </a:r>
            <a:r>
              <a:rPr lang="en-US" dirty="0" smtClean="0"/>
              <a:t>11.8b </a:t>
            </a:r>
            <a:r>
              <a:rPr lang="en-US" dirty="0" smtClean="0"/>
              <a:t>for the Allocation  </a:t>
            </a:r>
            <a:endParaRPr lang="en-US" dirty="0"/>
          </a:p>
        </p:txBody>
      </p:sp>
      <p:sp>
        <p:nvSpPr>
          <p:cNvPr id="3" name="Content Placeholder 2"/>
          <p:cNvSpPr>
            <a:spLocks noGrp="1"/>
          </p:cNvSpPr>
          <p:nvPr>
            <p:ph idx="1"/>
          </p:nvPr>
        </p:nvSpPr>
        <p:spPr>
          <a:xfrm>
            <a:off x="304802" y="824459"/>
            <a:ext cx="8553449" cy="5113538"/>
          </a:xfrm>
        </p:spPr>
        <p:txBody>
          <a:bodyPr>
            <a:normAutofit/>
          </a:bodyPr>
          <a:lstStyle/>
          <a:p>
            <a:pPr marL="0" indent="0">
              <a:buNone/>
            </a:pPr>
            <a:r>
              <a:rPr lang="en-US" b="1" dirty="0" smtClean="0">
                <a:solidFill>
                  <a:srgbClr val="0070C0"/>
                </a:solidFill>
              </a:rPr>
              <a:t>Title II of ESSA </a:t>
            </a:r>
            <a:r>
              <a:rPr lang="en-US" dirty="0" smtClean="0"/>
              <a:t>	$2.556b	+500m	</a:t>
            </a:r>
            <a:r>
              <a:rPr lang="en-US" b="1" dirty="0" smtClean="0"/>
              <a:t>24.3%</a:t>
            </a:r>
          </a:p>
          <a:p>
            <a:pPr marL="0" indent="0">
              <a:buNone/>
            </a:pPr>
            <a:r>
              <a:rPr lang="en-US" b="1" dirty="0" smtClean="0">
                <a:solidFill>
                  <a:srgbClr val="0070C0"/>
                </a:solidFill>
              </a:rPr>
              <a:t>Title IV of ESSA </a:t>
            </a:r>
            <a:r>
              <a:rPr lang="en-US" dirty="0" smtClean="0"/>
              <a:t>	$1.320b	+150m 	</a:t>
            </a:r>
            <a:r>
              <a:rPr lang="en-US" b="1" dirty="0" smtClean="0"/>
              <a:t>12.8%</a:t>
            </a:r>
          </a:p>
          <a:p>
            <a:pPr marL="0" indent="0">
              <a:buNone/>
            </a:pPr>
            <a:r>
              <a:rPr lang="en-US" b="1" dirty="0" smtClean="0">
                <a:solidFill>
                  <a:srgbClr val="0070C0"/>
                </a:solidFill>
              </a:rPr>
              <a:t>SEED grants </a:t>
            </a:r>
            <a:r>
              <a:rPr lang="en-US" b="1" dirty="0" smtClean="0"/>
              <a:t>	</a:t>
            </a:r>
            <a:r>
              <a:rPr lang="en-US" dirty="0" smtClean="0"/>
              <a:t>	$100m	+25m	</a:t>
            </a:r>
            <a:r>
              <a:rPr lang="en-US" b="1" dirty="0" smtClean="0"/>
              <a:t>33.3%</a:t>
            </a:r>
          </a:p>
          <a:p>
            <a:pPr marL="0" indent="0">
              <a:buNone/>
            </a:pPr>
            <a:r>
              <a:rPr lang="en-US" b="1" dirty="0" smtClean="0">
                <a:solidFill>
                  <a:srgbClr val="0070C0"/>
                </a:solidFill>
              </a:rPr>
              <a:t>Special Education Personnel Prep</a:t>
            </a:r>
          </a:p>
          <a:p>
            <a:pPr marL="0" indent="0">
              <a:buNone/>
            </a:pPr>
            <a:r>
              <a:rPr lang="en-US" dirty="0" smtClean="0"/>
              <a:t>				$87m	+9.8m	</a:t>
            </a:r>
            <a:r>
              <a:rPr lang="en-US" b="1" dirty="0" smtClean="0"/>
              <a:t>12.7%</a:t>
            </a:r>
          </a:p>
          <a:p>
            <a:pPr marL="0" indent="0">
              <a:buNone/>
            </a:pPr>
            <a:r>
              <a:rPr lang="en-US" b="1" dirty="0" smtClean="0">
                <a:solidFill>
                  <a:srgbClr val="0070C0"/>
                </a:solidFill>
              </a:rPr>
              <a:t>Pell Grant Max </a:t>
            </a:r>
            <a:r>
              <a:rPr lang="en-US" dirty="0" smtClean="0"/>
              <a:t>	$6345	+150	</a:t>
            </a:r>
            <a:r>
              <a:rPr lang="en-US" b="1" dirty="0" smtClean="0"/>
              <a:t>2.4%</a:t>
            </a:r>
          </a:p>
          <a:p>
            <a:pPr marL="0" indent="0">
              <a:buNone/>
            </a:pPr>
            <a:r>
              <a:rPr lang="en-US" b="1" dirty="0" smtClean="0">
                <a:solidFill>
                  <a:srgbClr val="0070C0"/>
                </a:solidFill>
              </a:rPr>
              <a:t>Teacher Quality Partnership Grants </a:t>
            </a:r>
          </a:p>
          <a:p>
            <a:pPr marL="0" indent="0">
              <a:buNone/>
            </a:pPr>
            <a:r>
              <a:rPr lang="en-US" dirty="0"/>
              <a:t>	</a:t>
            </a:r>
            <a:r>
              <a:rPr lang="en-US" dirty="0" smtClean="0"/>
              <a:t>			$53m	+10m	</a:t>
            </a:r>
            <a:r>
              <a:rPr lang="en-US" b="1" dirty="0" smtClean="0"/>
              <a:t>23.12%</a:t>
            </a:r>
          </a:p>
          <a:p>
            <a:pPr marL="0" indent="0">
              <a:buNone/>
            </a:pPr>
            <a:r>
              <a:rPr lang="en-US" b="1" dirty="0" smtClean="0">
                <a:solidFill>
                  <a:srgbClr val="0070C0"/>
                </a:solidFill>
              </a:rPr>
              <a:t>IES Regional Labs</a:t>
            </a:r>
            <a:r>
              <a:rPr lang="en-US" dirty="0" smtClean="0"/>
              <a:t>	$60m	+5m		</a:t>
            </a:r>
            <a:r>
              <a:rPr lang="en-US" b="1" dirty="0" smtClean="0"/>
              <a:t>9.0%</a:t>
            </a:r>
          </a:p>
          <a:p>
            <a:pPr marL="0" indent="0">
              <a:buNone/>
            </a:pPr>
            <a:r>
              <a:rPr lang="en-US" b="1" dirty="0" smtClean="0">
                <a:solidFill>
                  <a:srgbClr val="0070C0"/>
                </a:solidFill>
              </a:rPr>
              <a:t>IES </a:t>
            </a:r>
            <a:r>
              <a:rPr lang="en-US" b="1" dirty="0" err="1" smtClean="0">
                <a:solidFill>
                  <a:srgbClr val="0070C0"/>
                </a:solidFill>
              </a:rPr>
              <a:t>Rsch</a:t>
            </a:r>
            <a:r>
              <a:rPr lang="en-US" b="1" dirty="0" smtClean="0">
                <a:solidFill>
                  <a:srgbClr val="0070C0"/>
                </a:solidFill>
              </a:rPr>
              <a:t> </a:t>
            </a:r>
            <a:r>
              <a:rPr lang="en-US" b="1" dirty="0" err="1" smtClean="0">
                <a:solidFill>
                  <a:srgbClr val="0070C0"/>
                </a:solidFill>
              </a:rPr>
              <a:t>SpEd</a:t>
            </a:r>
            <a:r>
              <a:rPr lang="en-US" dirty="0" smtClean="0"/>
              <a:t>	$61m	+5m		</a:t>
            </a:r>
            <a:r>
              <a:rPr lang="en-US" b="1" dirty="0" smtClean="0"/>
              <a:t>8.9%</a:t>
            </a:r>
          </a:p>
          <a:p>
            <a:pPr marL="0" indent="0">
              <a:buNone/>
            </a:pPr>
            <a:r>
              <a:rPr lang="en-US" b="1" dirty="0" smtClean="0">
                <a:solidFill>
                  <a:srgbClr val="0070C0"/>
                </a:solidFill>
              </a:rPr>
              <a:t>IES Statewide Data</a:t>
            </a:r>
            <a:r>
              <a:rPr lang="en-US" dirty="0" smtClean="0"/>
              <a:t>	$35m	+2m		</a:t>
            </a:r>
            <a:r>
              <a:rPr lang="en-US" b="1" dirty="0" smtClean="0"/>
              <a:t>9.3%	</a:t>
            </a:r>
            <a:endParaRPr lang="en-US" b="1" dirty="0"/>
          </a:p>
        </p:txBody>
      </p:sp>
    </p:spTree>
    <p:extLst>
      <p:ext uri="{BB962C8B-B14F-4D97-AF65-F5344CB8AC3E}">
        <p14:creationId xmlns:p14="http://schemas.microsoft.com/office/powerpoint/2010/main" val="285390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Status </a:t>
            </a:r>
            <a:endParaRPr lang="en-US" dirty="0"/>
          </a:p>
        </p:txBody>
      </p:sp>
      <p:sp>
        <p:nvSpPr>
          <p:cNvPr id="3" name="Content Placeholder 2"/>
          <p:cNvSpPr>
            <a:spLocks noGrp="1"/>
          </p:cNvSpPr>
          <p:nvPr>
            <p:ph idx="1"/>
          </p:nvPr>
        </p:nvSpPr>
        <p:spPr/>
        <p:txBody>
          <a:bodyPr/>
          <a:lstStyle/>
          <a:p>
            <a:pPr marL="0" indent="0">
              <a:buNone/>
            </a:pPr>
            <a:r>
              <a:rPr lang="en-US" dirty="0" smtClean="0"/>
              <a:t>By May 22, 2019 the House will have moved 8 of the 12 appropriations bills through Full Committee and they await the Floor. </a:t>
            </a:r>
          </a:p>
          <a:p>
            <a:pPr marL="0" indent="0">
              <a:buNone/>
            </a:pPr>
            <a:endParaRPr lang="en-US" dirty="0" smtClean="0"/>
          </a:p>
          <a:p>
            <a:pPr marL="0" indent="0">
              <a:buNone/>
            </a:pPr>
            <a:r>
              <a:rPr lang="en-US" dirty="0" smtClean="0"/>
              <a:t>The 4 bills left are: Agriculture, Financial Services, Homeland Security, and Transportation &amp; Housing &amp; Urban Development. </a:t>
            </a:r>
          </a:p>
          <a:p>
            <a:pPr marL="0" indent="0">
              <a:buNone/>
            </a:pPr>
            <a:endParaRPr lang="en-US" dirty="0"/>
          </a:p>
          <a:p>
            <a:pPr marL="0" indent="0">
              <a:buNone/>
            </a:pPr>
            <a:r>
              <a:rPr lang="en-US" dirty="0" smtClean="0"/>
              <a:t>Chairwoman DeLauro hopes that the Labor-H bill goes to the Floor in early June </a:t>
            </a:r>
            <a:endParaRPr lang="en-US" dirty="0"/>
          </a:p>
        </p:txBody>
      </p:sp>
    </p:spTree>
    <p:extLst>
      <p:ext uri="{BB962C8B-B14F-4D97-AF65-F5344CB8AC3E}">
        <p14:creationId xmlns:p14="http://schemas.microsoft.com/office/powerpoint/2010/main" val="3255316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a:t>
            </a:r>
            <a:br>
              <a:rPr lang="en-US" dirty="0" smtClean="0"/>
            </a:br>
            <a:r>
              <a:rPr lang="en-US" dirty="0" smtClean="0"/>
              <a:t>U.S. Senate </a:t>
            </a:r>
            <a:endParaRPr lang="en-US" dirty="0"/>
          </a:p>
        </p:txBody>
      </p:sp>
    </p:spTree>
    <p:extLst>
      <p:ext uri="{BB962C8B-B14F-4D97-AF65-F5344CB8AC3E}">
        <p14:creationId xmlns:p14="http://schemas.microsoft.com/office/powerpoint/2010/main" val="280281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lstStyle/>
          <a:p>
            <a:pPr marL="0" indent="0">
              <a:buNone/>
            </a:pPr>
            <a:r>
              <a:rPr lang="en-US" dirty="0" smtClean="0"/>
              <a:t>No work has started at this time on any bill. </a:t>
            </a:r>
          </a:p>
          <a:p>
            <a:pPr marL="0" indent="0">
              <a:buNone/>
            </a:pPr>
            <a:endParaRPr lang="en-US" dirty="0"/>
          </a:p>
          <a:p>
            <a:pPr marL="0" indent="0">
              <a:buNone/>
            </a:pPr>
            <a:r>
              <a:rPr lang="en-US" dirty="0" smtClean="0"/>
              <a:t>Statements include that the Senate will not start their work until a budget deal to raise the caps is reached. </a:t>
            </a:r>
          </a:p>
          <a:p>
            <a:pPr marL="0" indent="0">
              <a:buNone/>
            </a:pPr>
            <a:endParaRPr lang="en-US" dirty="0"/>
          </a:p>
          <a:p>
            <a:pPr marL="0" indent="0">
              <a:buNone/>
            </a:pPr>
            <a:r>
              <a:rPr lang="en-US" dirty="0" smtClean="0"/>
              <a:t>Currently there is not enough time for the Senate to finish all 12 bills by the end of the fiscal year (September 30, 2019), even potentially if they skipped August recess (unlikely). </a:t>
            </a:r>
            <a:endParaRPr lang="en-US" dirty="0"/>
          </a:p>
        </p:txBody>
      </p:sp>
    </p:spTree>
    <p:extLst>
      <p:ext uri="{BB962C8B-B14F-4D97-AF65-F5344CB8AC3E}">
        <p14:creationId xmlns:p14="http://schemas.microsoft.com/office/powerpoint/2010/main" val="1736698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Predictions </a:t>
            </a:r>
            <a:endParaRPr lang="en-US" dirty="0"/>
          </a:p>
        </p:txBody>
      </p:sp>
    </p:spTree>
    <p:extLst>
      <p:ext uri="{BB962C8B-B14F-4D97-AF65-F5344CB8AC3E}">
        <p14:creationId xmlns:p14="http://schemas.microsoft.com/office/powerpoint/2010/main" val="2478658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Play </a:t>
            </a:r>
            <a:endParaRPr lang="en-US" dirty="0"/>
          </a:p>
        </p:txBody>
      </p:sp>
      <p:sp>
        <p:nvSpPr>
          <p:cNvPr id="3" name="Content Placeholder 2"/>
          <p:cNvSpPr>
            <a:spLocks noGrp="1"/>
          </p:cNvSpPr>
          <p:nvPr>
            <p:ph idx="1"/>
          </p:nvPr>
        </p:nvSpPr>
        <p:spPr>
          <a:xfrm>
            <a:off x="290119" y="914400"/>
            <a:ext cx="8553449" cy="5113538"/>
          </a:xfrm>
        </p:spPr>
        <p:txBody>
          <a:bodyPr/>
          <a:lstStyle/>
          <a:p>
            <a:pPr marL="0" indent="0" algn="ctr">
              <a:buNone/>
            </a:pPr>
            <a:r>
              <a:rPr lang="en-US" dirty="0" smtClean="0"/>
              <a:t>Congress likes to work against a deadline: September 30 </a:t>
            </a:r>
          </a:p>
          <a:p>
            <a:pPr marL="0" indent="0">
              <a:buNone/>
            </a:pPr>
            <a:r>
              <a:rPr lang="en-US" dirty="0" smtClean="0"/>
              <a:t>Challenges Unfolding:</a:t>
            </a:r>
          </a:p>
          <a:p>
            <a:pPr marL="0" indent="0">
              <a:buNone/>
            </a:pPr>
            <a:endParaRPr lang="en-US" dirty="0" smtClean="0"/>
          </a:p>
          <a:p>
            <a:r>
              <a:rPr lang="en-US" dirty="0" smtClean="0"/>
              <a:t>Senate has no topline number from which to start their work</a:t>
            </a:r>
          </a:p>
          <a:p>
            <a:r>
              <a:rPr lang="en-US" dirty="0" smtClean="0"/>
              <a:t>U.S. debt ceiling to be reached in the fall</a:t>
            </a:r>
          </a:p>
          <a:p>
            <a:r>
              <a:rPr lang="en-US" dirty="0" smtClean="0"/>
              <a:t>Request for emergency funding for situation at the border </a:t>
            </a:r>
          </a:p>
          <a:p>
            <a:r>
              <a:rPr lang="en-US" dirty="0" smtClean="0"/>
              <a:t>Trade War escalation </a:t>
            </a:r>
          </a:p>
          <a:p>
            <a:r>
              <a:rPr lang="en-US" dirty="0" smtClean="0"/>
              <a:t>Tension with Iran </a:t>
            </a:r>
          </a:p>
          <a:p>
            <a:r>
              <a:rPr lang="en-US" dirty="0" smtClean="0"/>
              <a:t>Poison pill riders, including in Labor-H </a:t>
            </a:r>
          </a:p>
          <a:p>
            <a:r>
              <a:rPr lang="en-US" dirty="0" smtClean="0"/>
              <a:t>Tension at the state level around abortion rights </a:t>
            </a:r>
          </a:p>
          <a:p>
            <a:r>
              <a:rPr lang="en-US" dirty="0" smtClean="0"/>
              <a:t>Continued investigation into the Administration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3143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Meeting</a:t>
            </a:r>
            <a:endParaRPr lang="en-US" dirty="0"/>
          </a:p>
        </p:txBody>
      </p:sp>
      <p:sp>
        <p:nvSpPr>
          <p:cNvPr id="3" name="Content Placeholder 2"/>
          <p:cNvSpPr>
            <a:spLocks noGrp="1"/>
          </p:cNvSpPr>
          <p:nvPr>
            <p:ph idx="1"/>
          </p:nvPr>
        </p:nvSpPr>
        <p:spPr/>
        <p:txBody>
          <a:bodyPr/>
          <a:lstStyle/>
          <a:p>
            <a:pPr marL="0" indent="0">
              <a:buNone/>
            </a:pPr>
            <a:r>
              <a:rPr lang="en-US" dirty="0" smtClean="0"/>
              <a:t>On Tuesday, May 21 the first meeting was held to move on a budget deal to raise the caps and possibly the debt ceiling.</a:t>
            </a:r>
          </a:p>
          <a:p>
            <a:pPr marL="0" indent="0">
              <a:buNone/>
            </a:pPr>
            <a:r>
              <a:rPr lang="en-US" dirty="0" smtClean="0"/>
              <a:t>In attendance: </a:t>
            </a:r>
          </a:p>
          <a:p>
            <a:pPr marL="0" indent="0" algn="ctr">
              <a:buNone/>
            </a:pPr>
            <a:r>
              <a:rPr lang="en-US" dirty="0" smtClean="0"/>
              <a:t>Speaker Pelosi </a:t>
            </a:r>
          </a:p>
          <a:p>
            <a:pPr marL="0" indent="0" algn="ctr">
              <a:buNone/>
            </a:pPr>
            <a:r>
              <a:rPr lang="en-US" dirty="0" smtClean="0"/>
              <a:t>Minority Leader McCarthy </a:t>
            </a:r>
          </a:p>
          <a:p>
            <a:pPr marL="0" indent="0" algn="ctr">
              <a:buNone/>
            </a:pPr>
            <a:r>
              <a:rPr lang="en-US" dirty="0" smtClean="0"/>
              <a:t>Senate Majority Leader McConnell </a:t>
            </a:r>
          </a:p>
          <a:p>
            <a:pPr marL="0" indent="0" algn="ctr">
              <a:buNone/>
            </a:pPr>
            <a:r>
              <a:rPr lang="en-US" dirty="0" smtClean="0"/>
              <a:t>Senate Minority Leader Schumer </a:t>
            </a:r>
          </a:p>
          <a:p>
            <a:pPr marL="0" indent="0" algn="ctr">
              <a:buNone/>
            </a:pPr>
            <a:r>
              <a:rPr lang="en-US" dirty="0"/>
              <a:t>Acting White House Chief of Staff Mick </a:t>
            </a:r>
            <a:r>
              <a:rPr lang="en-US" dirty="0" err="1"/>
              <a:t>Mulvaney</a:t>
            </a:r>
            <a:endParaRPr lang="en-US" dirty="0" smtClean="0"/>
          </a:p>
          <a:p>
            <a:pPr marL="0" indent="0" algn="ctr">
              <a:buNone/>
            </a:pPr>
            <a:r>
              <a:rPr lang="en-US" dirty="0"/>
              <a:t>Acting Office of Management and Budget Director Russ </a:t>
            </a:r>
            <a:r>
              <a:rPr lang="en-US" dirty="0" smtClean="0"/>
              <a:t>Vought</a:t>
            </a:r>
          </a:p>
          <a:p>
            <a:pPr marL="0" indent="0" algn="ctr">
              <a:buNone/>
            </a:pPr>
            <a:r>
              <a:rPr lang="en-US" dirty="0"/>
              <a:t>Treasury Secretary Steven </a:t>
            </a:r>
            <a:r>
              <a:rPr lang="en-US" dirty="0" err="1"/>
              <a:t>Mnuchin</a:t>
            </a:r>
            <a:r>
              <a:rPr lang="en-US" dirty="0"/>
              <a:t> </a:t>
            </a:r>
            <a:endParaRPr lang="en-US" dirty="0" smtClean="0"/>
          </a:p>
        </p:txBody>
      </p:sp>
    </p:spTree>
    <p:extLst>
      <p:ext uri="{BB962C8B-B14F-4D97-AF65-F5344CB8AC3E}">
        <p14:creationId xmlns:p14="http://schemas.microsoft.com/office/powerpoint/2010/main" val="1232123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Deborah Koolbeck</a:t>
            </a:r>
            <a:br>
              <a:rPr lang="en-US" dirty="0" smtClean="0"/>
            </a:br>
            <a:r>
              <a:rPr lang="en-US" dirty="0" smtClean="0"/>
              <a:t>Senior Director, Government Relations, AACTE </a:t>
            </a:r>
            <a:endParaRPr lang="en-US" dirty="0"/>
          </a:p>
        </p:txBody>
      </p:sp>
    </p:spTree>
    <p:extLst>
      <p:ext uri="{BB962C8B-B14F-4D97-AF65-F5344CB8AC3E}">
        <p14:creationId xmlns:p14="http://schemas.microsoft.com/office/powerpoint/2010/main" val="328302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 Moving Forward? </a:t>
            </a:r>
            <a:endParaRPr lang="en-US" dirty="0"/>
          </a:p>
        </p:txBody>
      </p:sp>
      <p:pic>
        <p:nvPicPr>
          <p:cNvPr id="4" name="Content Placeholder 3"/>
          <p:cNvPicPr>
            <a:picLocks noGrp="1" noChangeAspect="1"/>
          </p:cNvPicPr>
          <p:nvPr>
            <p:ph idx="1"/>
          </p:nvPr>
        </p:nvPicPr>
        <p:blipFill>
          <a:blip r:embed="rId2"/>
          <a:stretch>
            <a:fillRect/>
          </a:stretch>
        </p:blipFill>
        <p:spPr>
          <a:xfrm>
            <a:off x="1981200" y="930639"/>
            <a:ext cx="4800600" cy="5398957"/>
          </a:xfrm>
          <a:prstGeom prst="rect">
            <a:avLst/>
          </a:prstGeom>
        </p:spPr>
      </p:pic>
    </p:spTree>
    <p:extLst>
      <p:ext uri="{BB962C8B-B14F-4D97-AF65-F5344CB8AC3E}">
        <p14:creationId xmlns:p14="http://schemas.microsoft.com/office/powerpoint/2010/main" val="4238401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Crystal Ball Shows Me Options </a:t>
            </a:r>
            <a:endParaRPr lang="en-US" dirty="0"/>
          </a:p>
        </p:txBody>
      </p:sp>
      <p:sp>
        <p:nvSpPr>
          <p:cNvPr id="3" name="Content Placeholder 2"/>
          <p:cNvSpPr>
            <a:spLocks noGrp="1"/>
          </p:cNvSpPr>
          <p:nvPr>
            <p:ph idx="1"/>
          </p:nvPr>
        </p:nvSpPr>
        <p:spPr/>
        <p:txBody>
          <a:bodyPr/>
          <a:lstStyle/>
          <a:p>
            <a:r>
              <a:rPr lang="en-US" dirty="0" smtClean="0"/>
              <a:t>Budget deal to raise the caps is reached by August or September, passed with a Continuing Resolution (CR)  through mid-November, passage by Christmas break </a:t>
            </a:r>
          </a:p>
          <a:p>
            <a:r>
              <a:rPr lang="en-US" dirty="0" smtClean="0"/>
              <a:t>Deal not reached until too close to September 30; CR through December, passage of deal + debt ceiling by mid-October; potential passage by Christmas </a:t>
            </a:r>
          </a:p>
          <a:p>
            <a:r>
              <a:rPr lang="en-US" dirty="0" smtClean="0"/>
              <a:t>Deal not reached, government shuts down (recall previous list of challenges)</a:t>
            </a:r>
          </a:p>
          <a:p>
            <a:r>
              <a:rPr lang="en-US" dirty="0" smtClean="0"/>
              <a:t>Deal not reached, debt ceiling raised, CR into next year, tying it to election positioning </a:t>
            </a:r>
          </a:p>
          <a:p>
            <a:r>
              <a:rPr lang="en-US" dirty="0" smtClean="0"/>
              <a:t>Many other options – it’s rather cloudy right now! </a:t>
            </a:r>
          </a:p>
          <a:p>
            <a:endParaRPr lang="en-US" dirty="0"/>
          </a:p>
        </p:txBody>
      </p:sp>
    </p:spTree>
    <p:extLst>
      <p:ext uri="{BB962C8B-B14F-4D97-AF65-F5344CB8AC3E}">
        <p14:creationId xmlns:p14="http://schemas.microsoft.com/office/powerpoint/2010/main" val="307714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Department of Education Action </a:t>
            </a:r>
            <a:endParaRPr lang="en-US" dirty="0"/>
          </a:p>
        </p:txBody>
      </p:sp>
    </p:spTree>
    <p:extLst>
      <p:ext uri="{BB962C8B-B14F-4D97-AF65-F5344CB8AC3E}">
        <p14:creationId xmlns:p14="http://schemas.microsoft.com/office/powerpoint/2010/main" val="360388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Negotiated Rulemaking </a:t>
            </a:r>
            <a:endParaRPr lang="en-US" dirty="0"/>
          </a:p>
        </p:txBody>
      </p:sp>
      <p:sp>
        <p:nvSpPr>
          <p:cNvPr id="3" name="Content Placeholder 2"/>
          <p:cNvSpPr>
            <a:spLocks noGrp="1"/>
          </p:cNvSpPr>
          <p:nvPr>
            <p:ph idx="1"/>
          </p:nvPr>
        </p:nvSpPr>
        <p:spPr/>
        <p:txBody>
          <a:bodyPr/>
          <a:lstStyle/>
          <a:p>
            <a:pPr marL="0" indent="0">
              <a:buNone/>
            </a:pPr>
            <a:r>
              <a:rPr lang="en-US" dirty="0" smtClean="0"/>
              <a:t>U.S. Department of Education announced the creation of a negotiated rulemaking committee on Title IV of the Higher Education Act. </a:t>
            </a:r>
          </a:p>
          <a:p>
            <a:pPr marL="0" indent="0">
              <a:buNone/>
            </a:pPr>
            <a:r>
              <a:rPr lang="en-US" dirty="0" smtClean="0"/>
              <a:t>Structure: 1 main committee, which has the vote, and 3 subcommittees</a:t>
            </a:r>
          </a:p>
          <a:p>
            <a:pPr marL="0" indent="0">
              <a:buNone/>
            </a:pPr>
            <a:endParaRPr lang="en-US" dirty="0"/>
          </a:p>
          <a:p>
            <a:pPr marL="0" indent="0">
              <a:buNone/>
            </a:pPr>
            <a:r>
              <a:rPr lang="en-US" dirty="0" smtClean="0"/>
              <a:t>Main Committee: Accreditation and Innovation Committee</a:t>
            </a:r>
          </a:p>
          <a:p>
            <a:pPr marL="0" indent="0">
              <a:buNone/>
            </a:pPr>
            <a:r>
              <a:rPr lang="en-US" dirty="0" smtClean="0"/>
              <a:t>Subcommittees:</a:t>
            </a:r>
          </a:p>
          <a:p>
            <a:pPr marL="0" indent="0">
              <a:buNone/>
            </a:pPr>
            <a:r>
              <a:rPr lang="en-US" dirty="0"/>
              <a:t>	</a:t>
            </a:r>
            <a:r>
              <a:rPr lang="en-US" dirty="0" smtClean="0"/>
              <a:t>Distance Learning and Educational Innovation </a:t>
            </a:r>
          </a:p>
          <a:p>
            <a:pPr marL="0" indent="0">
              <a:buNone/>
            </a:pPr>
            <a:r>
              <a:rPr lang="en-US" dirty="0"/>
              <a:t>	</a:t>
            </a:r>
            <a:r>
              <a:rPr lang="en-US" dirty="0" smtClean="0"/>
              <a:t>Faith-Based Entities</a:t>
            </a:r>
          </a:p>
          <a:p>
            <a:pPr marL="0" indent="0">
              <a:buNone/>
            </a:pPr>
            <a:r>
              <a:rPr lang="en-US" dirty="0"/>
              <a:t>	</a:t>
            </a:r>
            <a:r>
              <a:rPr lang="en-US" dirty="0" smtClean="0"/>
              <a:t>TEACH Grants </a:t>
            </a:r>
          </a:p>
          <a:p>
            <a:endParaRPr lang="en-US" dirty="0"/>
          </a:p>
        </p:txBody>
      </p:sp>
    </p:spTree>
    <p:extLst>
      <p:ext uri="{BB962C8B-B14F-4D97-AF65-F5344CB8AC3E}">
        <p14:creationId xmlns:p14="http://schemas.microsoft.com/office/powerpoint/2010/main" val="4004888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&amp; Next Steps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For details on the </a:t>
            </a:r>
            <a:r>
              <a:rPr lang="en-US" sz="2800" dirty="0" err="1" smtClean="0"/>
              <a:t>concensus</a:t>
            </a:r>
            <a:r>
              <a:rPr lang="en-US" sz="2800" dirty="0" smtClean="0"/>
              <a:t> reached by the committee explore the webpage </a:t>
            </a:r>
            <a:r>
              <a:rPr lang="en-US" sz="2800" dirty="0" smtClean="0">
                <a:hlinkClick r:id="rId2"/>
              </a:rPr>
              <a:t>here</a:t>
            </a:r>
            <a:r>
              <a:rPr lang="en-US" sz="2800" dirty="0" smtClean="0"/>
              <a:t>.</a:t>
            </a:r>
          </a:p>
          <a:p>
            <a:pPr marL="0" indent="0" algn="ctr">
              <a:buNone/>
            </a:pPr>
            <a:r>
              <a:rPr lang="en-US" sz="2800" i="1" dirty="0" smtClean="0"/>
              <a:t>NEXT</a:t>
            </a:r>
            <a:endParaRPr lang="en-US" sz="2800" i="1" dirty="0"/>
          </a:p>
          <a:p>
            <a:r>
              <a:rPr lang="en-US" sz="2800" dirty="0" smtClean="0"/>
              <a:t>Public Comment period on draft (expect it to be 60-90 days) </a:t>
            </a:r>
          </a:p>
          <a:p>
            <a:r>
              <a:rPr lang="en-US" sz="2800" dirty="0" smtClean="0"/>
              <a:t>Review of Comments (who knows the timeline?) </a:t>
            </a:r>
          </a:p>
          <a:p>
            <a:r>
              <a:rPr lang="en-US" sz="2800" dirty="0" smtClean="0"/>
              <a:t>Release of Final Rule (final regulations) before October 31 so regulation is enforceable on July 1, 2020 </a:t>
            </a:r>
            <a:endParaRPr lang="en-US" sz="2800" dirty="0"/>
          </a:p>
        </p:txBody>
      </p:sp>
    </p:spTree>
    <p:extLst>
      <p:ext uri="{BB962C8B-B14F-4D97-AF65-F5344CB8AC3E}">
        <p14:creationId xmlns:p14="http://schemas.microsoft.com/office/powerpoint/2010/main" val="903016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Higher Education Act Reauthorization </a:t>
            </a:r>
            <a:endParaRPr lang="en-US" dirty="0"/>
          </a:p>
        </p:txBody>
      </p:sp>
    </p:spTree>
    <p:extLst>
      <p:ext uri="{BB962C8B-B14F-4D97-AF65-F5344CB8AC3E}">
        <p14:creationId xmlns:p14="http://schemas.microsoft.com/office/powerpoint/2010/main" val="37425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House of Representatives </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Democratic controlled, but with both a Republican and House marker bill from 115</a:t>
            </a:r>
            <a:r>
              <a:rPr lang="en-US" sz="3200" baseline="30000" dirty="0" smtClean="0"/>
              <a:t>th</a:t>
            </a:r>
            <a:r>
              <a:rPr lang="en-US" sz="3200" dirty="0" smtClean="0"/>
              <a:t> Congress. </a:t>
            </a:r>
          </a:p>
          <a:p>
            <a:pPr marL="0" indent="0" algn="ctr">
              <a:buNone/>
            </a:pPr>
            <a:r>
              <a:rPr lang="en-US" sz="3200" dirty="0" smtClean="0"/>
              <a:t>Marker bills are VERY different.</a:t>
            </a:r>
          </a:p>
          <a:p>
            <a:pPr marL="0" indent="0" algn="ctr">
              <a:buNone/>
            </a:pPr>
            <a:r>
              <a:rPr lang="en-US" sz="3200" dirty="0" smtClean="0"/>
              <a:t>Beginning with 6 or more bipartisan hearings.</a:t>
            </a:r>
          </a:p>
          <a:p>
            <a:pPr marL="0" indent="0" algn="ctr">
              <a:buNone/>
            </a:pPr>
            <a:r>
              <a:rPr lang="en-US" sz="3200" dirty="0" smtClean="0"/>
              <a:t>Not sure how things will unfold!</a:t>
            </a:r>
            <a:br>
              <a:rPr lang="en-US" sz="3200" dirty="0" smtClean="0"/>
            </a:br>
            <a:endParaRPr lang="en-US" sz="3200" dirty="0" smtClean="0"/>
          </a:p>
          <a:p>
            <a:pPr marL="0" indent="0" algn="ctr">
              <a:buNone/>
            </a:pPr>
            <a:endParaRPr lang="en-US" sz="3200" dirty="0"/>
          </a:p>
        </p:txBody>
      </p:sp>
    </p:spTree>
    <p:extLst>
      <p:ext uri="{BB962C8B-B14F-4D97-AF65-F5344CB8AC3E}">
        <p14:creationId xmlns:p14="http://schemas.microsoft.com/office/powerpoint/2010/main" val="311527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Senate </a:t>
            </a:r>
            <a:endParaRPr lang="en-US" dirty="0"/>
          </a:p>
        </p:txBody>
      </p:sp>
      <p:sp>
        <p:nvSpPr>
          <p:cNvPr id="3" name="Content Placeholder 2"/>
          <p:cNvSpPr>
            <a:spLocks noGrp="1"/>
          </p:cNvSpPr>
          <p:nvPr>
            <p:ph idx="1"/>
          </p:nvPr>
        </p:nvSpPr>
        <p:spPr/>
        <p:txBody>
          <a:bodyPr/>
          <a:lstStyle/>
          <a:p>
            <a:pPr marL="0" indent="0" algn="ctr">
              <a:buNone/>
            </a:pPr>
            <a:r>
              <a:rPr lang="en-US" dirty="0" smtClean="0"/>
              <a:t>Chairman Alexander and Ranking Member Murray have a long history of bipartisan work. </a:t>
            </a:r>
          </a:p>
          <a:p>
            <a:pPr marL="0" indent="0" algn="ctr">
              <a:buNone/>
            </a:pPr>
            <a:r>
              <a:rPr lang="en-US" dirty="0" smtClean="0"/>
              <a:t>History of hearings and hearing from the stakeholders. </a:t>
            </a:r>
          </a:p>
          <a:p>
            <a:pPr marL="0" indent="0" algn="ctr">
              <a:buNone/>
            </a:pPr>
            <a:endParaRPr lang="en-US" dirty="0" smtClean="0"/>
          </a:p>
          <a:p>
            <a:pPr marL="0" indent="0" algn="ctr">
              <a:buNone/>
            </a:pPr>
            <a:r>
              <a:rPr lang="en-US" b="1" dirty="0" smtClean="0"/>
              <a:t>Challenges unfolding:</a:t>
            </a:r>
            <a:r>
              <a:rPr lang="en-US" dirty="0" smtClean="0"/>
              <a:t> </a:t>
            </a:r>
          </a:p>
          <a:p>
            <a:pPr marL="0" indent="0" algn="ctr">
              <a:buNone/>
            </a:pPr>
            <a:r>
              <a:rPr lang="en-US" dirty="0" smtClean="0"/>
              <a:t>Focus of reauthorization;</a:t>
            </a:r>
          </a:p>
          <a:p>
            <a:pPr marL="0" indent="0" algn="ctr">
              <a:buNone/>
            </a:pPr>
            <a:r>
              <a:rPr lang="en-US" dirty="0" smtClean="0"/>
              <a:t>Areas of agreement; </a:t>
            </a:r>
          </a:p>
          <a:p>
            <a:pPr marL="0" indent="0" algn="ctr">
              <a:buNone/>
            </a:pPr>
            <a:r>
              <a:rPr lang="en-US" dirty="0" smtClean="0"/>
              <a:t>Areas of differing views</a:t>
            </a:r>
          </a:p>
          <a:p>
            <a:pPr marL="0" indent="0" algn="ctr">
              <a:buNone/>
            </a:pPr>
            <a:r>
              <a:rPr lang="en-US" dirty="0" smtClean="0"/>
              <a:t>Timeline, as laid out by Senator Alexander (it’s an election year!) </a:t>
            </a:r>
          </a:p>
          <a:p>
            <a:pPr marL="0" indent="0" algn="ctr">
              <a:buNone/>
            </a:pPr>
            <a:r>
              <a:rPr lang="en-US" dirty="0" smtClean="0"/>
              <a:t>House cannot change much to ensure passage signing into law. </a:t>
            </a:r>
          </a:p>
          <a:p>
            <a:pPr marL="0" indent="0" algn="ctr">
              <a:buNone/>
            </a:pPr>
            <a:endParaRPr lang="en-US" dirty="0"/>
          </a:p>
        </p:txBody>
      </p:sp>
    </p:spTree>
    <p:extLst>
      <p:ext uri="{BB962C8B-B14F-4D97-AF65-F5344CB8AC3E}">
        <p14:creationId xmlns:p14="http://schemas.microsoft.com/office/powerpoint/2010/main" val="2220705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 Unfolding </a:t>
            </a:r>
            <a:endParaRPr lang="en-US" dirty="0"/>
          </a:p>
        </p:txBody>
      </p:sp>
      <p:sp>
        <p:nvSpPr>
          <p:cNvPr id="3" name="Content Placeholder 2"/>
          <p:cNvSpPr>
            <a:spLocks noGrp="1"/>
          </p:cNvSpPr>
          <p:nvPr>
            <p:ph idx="1"/>
          </p:nvPr>
        </p:nvSpPr>
        <p:spPr>
          <a:xfrm>
            <a:off x="304802" y="762000"/>
            <a:ext cx="8553449" cy="5113538"/>
          </a:xfrm>
        </p:spPr>
        <p:txBody>
          <a:bodyPr>
            <a:normAutofit/>
          </a:bodyPr>
          <a:lstStyle/>
          <a:p>
            <a:pPr marL="0" indent="0">
              <a:buNone/>
            </a:pPr>
            <a:r>
              <a:rPr lang="en-US" dirty="0" smtClean="0"/>
              <a:t>Democratic staff starting with Senator Harkin’s bill from 2014: </a:t>
            </a:r>
            <a:r>
              <a:rPr lang="en-US" dirty="0" smtClean="0">
                <a:hlinkClick r:id="rId2"/>
              </a:rPr>
              <a:t>S. 2954</a:t>
            </a:r>
            <a:r>
              <a:rPr lang="en-US" dirty="0" smtClean="0"/>
              <a:t> </a:t>
            </a:r>
          </a:p>
          <a:p>
            <a:pPr marL="0" indent="0" algn="ctr">
              <a:buNone/>
            </a:pPr>
            <a:r>
              <a:rPr lang="en-US" b="1" dirty="0" smtClean="0"/>
              <a:t>S. 2954 Title II High Level Overview</a:t>
            </a:r>
          </a:p>
          <a:p>
            <a:r>
              <a:rPr lang="en-US" dirty="0" smtClean="0"/>
              <a:t>Changes to TQP </a:t>
            </a:r>
          </a:p>
          <a:p>
            <a:r>
              <a:rPr lang="en-US" dirty="0" smtClean="0"/>
              <a:t>New state grant to implement deeper accountability for educator preparation “Educator Preparation Reform Grants” </a:t>
            </a:r>
          </a:p>
          <a:p>
            <a:r>
              <a:rPr lang="en-US" dirty="0" smtClean="0"/>
              <a:t>Augments Title II data collection </a:t>
            </a:r>
          </a:p>
          <a:p>
            <a:r>
              <a:rPr lang="en-US" dirty="0" smtClean="0"/>
              <a:t>Requires annual quantifiable goals for increasing the number of educators prepared in shortage fields </a:t>
            </a:r>
          </a:p>
          <a:p>
            <a:r>
              <a:rPr lang="en-US" dirty="0" smtClean="0"/>
              <a:t>Funds to the states contingent on accountability of programs &amp; outlines metrics to be used</a:t>
            </a:r>
          </a:p>
          <a:p>
            <a:r>
              <a:rPr lang="en-US" dirty="0" smtClean="0"/>
              <a:t>Some part B programs retained </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4022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the Talks, Where is Title II? </a:t>
            </a:r>
            <a:endParaRPr lang="en-US" dirty="0"/>
          </a:p>
        </p:txBody>
      </p:sp>
      <p:sp>
        <p:nvSpPr>
          <p:cNvPr id="3" name="Content Placeholder 2"/>
          <p:cNvSpPr>
            <a:spLocks noGrp="1"/>
          </p:cNvSpPr>
          <p:nvPr>
            <p:ph idx="1"/>
          </p:nvPr>
        </p:nvSpPr>
        <p:spPr/>
        <p:txBody>
          <a:bodyPr/>
          <a:lstStyle/>
          <a:p>
            <a:pPr marL="0" indent="0">
              <a:buNone/>
            </a:pPr>
            <a:r>
              <a:rPr lang="en-US" dirty="0" smtClean="0"/>
              <a:t>Facing challenges we have heard before: </a:t>
            </a:r>
          </a:p>
          <a:p>
            <a:r>
              <a:rPr lang="en-US" dirty="0" smtClean="0"/>
              <a:t>TQP is effective, but the scale is too small</a:t>
            </a:r>
          </a:p>
          <a:p>
            <a:r>
              <a:rPr lang="en-US" dirty="0" smtClean="0"/>
              <a:t>States not holding teacher preparation accountable</a:t>
            </a:r>
          </a:p>
          <a:p>
            <a:r>
              <a:rPr lang="en-US" dirty="0" smtClean="0"/>
              <a:t>Not enough data or data collection is an unfunded mandate</a:t>
            </a:r>
          </a:p>
          <a:p>
            <a:r>
              <a:rPr lang="en-US" dirty="0" smtClean="0"/>
              <a:t>Question on who should engage in TQP – remove higher </a:t>
            </a:r>
            <a:r>
              <a:rPr lang="en-US" dirty="0" err="1" smtClean="0"/>
              <a:t>ed</a:t>
            </a:r>
            <a:r>
              <a:rPr lang="en-US" dirty="0" smtClean="0"/>
              <a:t> as a required partner</a:t>
            </a:r>
          </a:p>
          <a:p>
            <a:r>
              <a:rPr lang="en-US" dirty="0" smtClean="0"/>
              <a:t>Higher education does not know the results of the graduates in the classroom including retention, effectiveness, and placement</a:t>
            </a:r>
          </a:p>
          <a:p>
            <a:r>
              <a:rPr lang="en-US" dirty="0" smtClean="0"/>
              <a:t>Would connecting to Title II of ESSA funds eligibility provide a path forward?</a:t>
            </a:r>
          </a:p>
          <a:p>
            <a:endParaRPr lang="en-US" dirty="0" smtClean="0"/>
          </a:p>
          <a:p>
            <a:endParaRPr lang="en-US" dirty="0" smtClean="0"/>
          </a:p>
        </p:txBody>
      </p:sp>
    </p:spTree>
    <p:extLst>
      <p:ext uri="{BB962C8B-B14F-4D97-AF65-F5344CB8AC3E}">
        <p14:creationId xmlns:p14="http://schemas.microsoft.com/office/powerpoint/2010/main" val="218086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will be taken at the end of the presentation.</a:t>
            </a:r>
            <a:endParaRPr lang="en-US" dirty="0"/>
          </a:p>
        </p:txBody>
      </p:sp>
    </p:spTree>
    <p:extLst>
      <p:ext uri="{BB962C8B-B14F-4D97-AF65-F5344CB8AC3E}">
        <p14:creationId xmlns:p14="http://schemas.microsoft.com/office/powerpoint/2010/main" val="175813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Challenges &amp; Perspectives </a:t>
            </a:r>
            <a:endParaRPr lang="en-US" dirty="0"/>
          </a:p>
        </p:txBody>
      </p:sp>
      <p:sp>
        <p:nvSpPr>
          <p:cNvPr id="5" name="Content Placeholder 4"/>
          <p:cNvSpPr>
            <a:spLocks noGrp="1"/>
          </p:cNvSpPr>
          <p:nvPr>
            <p:ph idx="1"/>
          </p:nvPr>
        </p:nvSpPr>
        <p:spPr>
          <a:xfrm>
            <a:off x="281068" y="914400"/>
            <a:ext cx="8553449" cy="5113538"/>
          </a:xfrm>
        </p:spPr>
        <p:txBody>
          <a:bodyPr/>
          <a:lstStyle/>
          <a:p>
            <a:r>
              <a:rPr lang="en-US" dirty="0" smtClean="0"/>
              <a:t>Politics of the committee in the Senate – 2 members running for the Democratic nomination for President </a:t>
            </a:r>
          </a:p>
          <a:p>
            <a:r>
              <a:rPr lang="en-US" dirty="0" smtClean="0"/>
              <a:t>Some tough places of difference between the Republicans and the Democrats throughout the bill that could bring about an end </a:t>
            </a:r>
          </a:p>
          <a:p>
            <a:r>
              <a:rPr lang="en-US" dirty="0" smtClean="0"/>
              <a:t>Timeline tight – but keep in the mind the last time HEA was reauthorized it was signed into law in early August in a Presidential election year. </a:t>
            </a:r>
          </a:p>
          <a:p>
            <a:r>
              <a:rPr lang="en-US" dirty="0" smtClean="0"/>
              <a:t>Chairman is retiring, is this his legacy? </a:t>
            </a:r>
          </a:p>
          <a:p>
            <a:r>
              <a:rPr lang="en-US" dirty="0" smtClean="0"/>
              <a:t>Piecemeal vs full reauthorization </a:t>
            </a:r>
          </a:p>
          <a:p>
            <a:r>
              <a:rPr lang="en-US" dirty="0" smtClean="0"/>
              <a:t>Can a Republican led Senate get a Democratic House to support? </a:t>
            </a:r>
            <a:endParaRPr lang="en-US" dirty="0"/>
          </a:p>
        </p:txBody>
      </p:sp>
    </p:spTree>
    <p:extLst>
      <p:ext uri="{BB962C8B-B14F-4D97-AF65-F5344CB8AC3E}">
        <p14:creationId xmlns:p14="http://schemas.microsoft.com/office/powerpoint/2010/main" val="55908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Tuned – It’s Too Hard To Predict Right Now </a:t>
            </a:r>
            <a:endParaRPr lang="en-US" dirty="0"/>
          </a:p>
        </p:txBody>
      </p:sp>
      <p:pic>
        <p:nvPicPr>
          <p:cNvPr id="6" name="Content Placeholder 5"/>
          <p:cNvPicPr>
            <a:picLocks noGrp="1" noChangeAspect="1"/>
          </p:cNvPicPr>
          <p:nvPr>
            <p:ph idx="1"/>
          </p:nvPr>
        </p:nvPicPr>
        <p:blipFill>
          <a:blip r:embed="rId2"/>
          <a:stretch>
            <a:fillRect/>
          </a:stretch>
        </p:blipFill>
        <p:spPr>
          <a:xfrm>
            <a:off x="2780713" y="1447800"/>
            <a:ext cx="3595687" cy="3595687"/>
          </a:xfrm>
          <a:prstGeom prst="rect">
            <a:avLst/>
          </a:prstGeom>
        </p:spPr>
      </p:pic>
    </p:spTree>
    <p:extLst>
      <p:ext uri="{BB962C8B-B14F-4D97-AF65-F5344CB8AC3E}">
        <p14:creationId xmlns:p14="http://schemas.microsoft.com/office/powerpoint/2010/main" val="3211951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REMEMBER: </a:t>
            </a:r>
            <a:br>
              <a:rPr lang="en-US" dirty="0" smtClean="0"/>
            </a:br>
            <a:r>
              <a:rPr lang="en-US" dirty="0" smtClean="0"/>
              <a:t>YOUR Voice Makes a Difference!</a:t>
            </a:r>
            <a:endParaRPr lang="en-US" dirty="0"/>
          </a:p>
        </p:txBody>
      </p:sp>
    </p:spTree>
    <p:extLst>
      <p:ext uri="{BB962C8B-B14F-4D97-AF65-F5344CB8AC3E}">
        <p14:creationId xmlns:p14="http://schemas.microsoft.com/office/powerpoint/2010/main" val="1179570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205904"/>
            <a:ext cx="8559388" cy="1165696"/>
          </a:xfrm>
        </p:spPr>
        <p:txBody>
          <a:bodyPr>
            <a:normAutofit/>
          </a:bodyPr>
          <a:lstStyle/>
          <a:p>
            <a:r>
              <a:rPr lang="en-US" dirty="0" smtClean="0"/>
              <a:t>IMPORTANT BACKGROUND WORK FOR YOUR ADVOCACY</a:t>
            </a:r>
            <a:endParaRPr lang="en-US" dirty="0"/>
          </a:p>
        </p:txBody>
      </p:sp>
      <p:sp>
        <p:nvSpPr>
          <p:cNvPr id="3" name="Content Placeholder 2"/>
          <p:cNvSpPr>
            <a:spLocks noGrp="1"/>
          </p:cNvSpPr>
          <p:nvPr>
            <p:ph idx="1"/>
          </p:nvPr>
        </p:nvSpPr>
        <p:spPr>
          <a:xfrm>
            <a:off x="304802" y="1295401"/>
            <a:ext cx="8553449" cy="4841174"/>
          </a:xfrm>
        </p:spPr>
        <p:txBody>
          <a:bodyPr/>
          <a:lstStyle/>
          <a:p>
            <a:pPr marL="0" indent="0">
              <a:buNone/>
            </a:pPr>
            <a:r>
              <a:rPr lang="en-US" b="1" dirty="0" smtClean="0">
                <a:solidFill>
                  <a:srgbClr val="0070C0"/>
                </a:solidFill>
              </a:rPr>
              <a:t>Please</a:t>
            </a:r>
            <a:r>
              <a:rPr lang="en-US" dirty="0" smtClean="0"/>
              <a:t> be sure to do the following as you engage in advocacy:</a:t>
            </a:r>
          </a:p>
          <a:p>
            <a:r>
              <a:rPr lang="en-US" dirty="0" smtClean="0"/>
              <a:t>Check your </a:t>
            </a:r>
            <a:r>
              <a:rPr lang="en-US" dirty="0" smtClean="0">
                <a:solidFill>
                  <a:srgbClr val="0070C0"/>
                </a:solidFill>
              </a:rPr>
              <a:t>faculty/staff handbook </a:t>
            </a:r>
            <a:r>
              <a:rPr lang="en-US" dirty="0" smtClean="0"/>
              <a:t>to be clear on the guidelines to advocating using your title and institutional address. </a:t>
            </a:r>
          </a:p>
          <a:p>
            <a:r>
              <a:rPr lang="en-US" dirty="0" smtClean="0"/>
              <a:t>Connect with your </a:t>
            </a:r>
            <a:r>
              <a:rPr lang="en-US" dirty="0" smtClean="0">
                <a:solidFill>
                  <a:srgbClr val="0070C0"/>
                </a:solidFill>
              </a:rPr>
              <a:t>institution’s government relations staff </a:t>
            </a:r>
            <a:r>
              <a:rPr lang="en-US" dirty="0" smtClean="0"/>
              <a:t>to coordinate and collaborate in your efforts. You don’t want to inadvertently cause problems with your institution’s efforts and agenda.</a:t>
            </a:r>
          </a:p>
          <a:p>
            <a:pPr marL="0" indent="0" algn="ctr">
              <a:buNone/>
            </a:pPr>
            <a:r>
              <a:rPr lang="en-US" b="1" i="1" dirty="0" smtClean="0">
                <a:solidFill>
                  <a:srgbClr val="0070C0"/>
                </a:solidFill>
              </a:rPr>
              <a:t>Remember, you can always advocate as a private citizen, not using your title, institutional address</a:t>
            </a:r>
            <a:r>
              <a:rPr lang="en-US" b="1" i="1" dirty="0">
                <a:solidFill>
                  <a:srgbClr val="0070C0"/>
                </a:solidFill>
              </a:rPr>
              <a:t> </a:t>
            </a:r>
            <a:r>
              <a:rPr lang="en-US" b="1" i="1" dirty="0" smtClean="0">
                <a:solidFill>
                  <a:srgbClr val="0070C0"/>
                </a:solidFill>
              </a:rPr>
              <a:t>&amp; email. </a:t>
            </a:r>
          </a:p>
        </p:txBody>
      </p:sp>
    </p:spTree>
    <p:extLst>
      <p:ext uri="{BB962C8B-B14F-4D97-AF65-F5344CB8AC3E}">
        <p14:creationId xmlns:p14="http://schemas.microsoft.com/office/powerpoint/2010/main" val="179461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Sign Up for the AACTE Action Alerts </a:t>
            </a:r>
            <a:endParaRPr lang="en-US" dirty="0"/>
          </a:p>
        </p:txBody>
      </p:sp>
      <p:sp>
        <p:nvSpPr>
          <p:cNvPr id="3" name="Content Placeholder 2"/>
          <p:cNvSpPr>
            <a:spLocks noGrp="1"/>
          </p:cNvSpPr>
          <p:nvPr>
            <p:ph idx="1"/>
          </p:nvPr>
        </p:nvSpPr>
        <p:spPr/>
        <p:txBody>
          <a:bodyPr/>
          <a:lstStyle/>
          <a:p>
            <a:pPr marL="0" indent="0" algn="ctr">
              <a:buNone/>
            </a:pPr>
            <a:r>
              <a:rPr lang="en-US" b="1" dirty="0" smtClean="0"/>
              <a:t>Remember, this is </a:t>
            </a:r>
            <a:r>
              <a:rPr lang="en-US" b="1" u="sng" dirty="0" smtClean="0"/>
              <a:t>not limited to</a:t>
            </a:r>
            <a:r>
              <a:rPr lang="en-US" b="1" dirty="0" smtClean="0"/>
              <a:t> AACTE members – </a:t>
            </a:r>
          </a:p>
          <a:p>
            <a:pPr marL="0" indent="0" algn="ctr">
              <a:buNone/>
            </a:pPr>
            <a:r>
              <a:rPr lang="en-US" b="1" dirty="0" smtClean="0"/>
              <a:t>your campus and national colleagues, your PK-12 partners, your students, your family &amp; friends can all participate! </a:t>
            </a:r>
          </a:p>
          <a:p>
            <a:pPr marL="0" indent="0" algn="ctr">
              <a:buNone/>
            </a:pPr>
            <a:endParaRPr lang="en-US" sz="800" i="1" dirty="0" smtClean="0"/>
          </a:p>
          <a:p>
            <a:pPr marL="0" indent="0" algn="ctr">
              <a:buNone/>
            </a:pPr>
            <a:r>
              <a:rPr lang="en-US" i="1" dirty="0" smtClean="0">
                <a:effectLst>
                  <a:outerShdw blurRad="38100" dist="38100" dir="2700000" algn="tl">
                    <a:srgbClr val="000000">
                      <a:alpha val="43137"/>
                    </a:srgbClr>
                  </a:outerShdw>
                </a:effectLst>
              </a:rPr>
              <a:t>Please help spread the word! </a:t>
            </a:r>
          </a:p>
          <a:p>
            <a:pPr marL="0" indent="0" algn="ctr">
              <a:buNone/>
            </a:pPr>
            <a:endParaRPr lang="en-US" sz="800" b="1" dirty="0"/>
          </a:p>
          <a:p>
            <a:pPr marL="0" indent="0" algn="ctr">
              <a:buNone/>
            </a:pPr>
            <a:r>
              <a:rPr lang="en-US" b="1" dirty="0">
                <a:hlinkClick r:id="rId2"/>
              </a:rPr>
              <a:t>http://</a:t>
            </a:r>
            <a:r>
              <a:rPr lang="en-US" b="1" dirty="0" smtClean="0">
                <a:hlinkClick r:id="rId2"/>
              </a:rPr>
              <a:t>bit.ly/ActionAlertSignup</a:t>
            </a:r>
            <a:r>
              <a:rPr lang="en-US" b="1" dirty="0" smtClean="0"/>
              <a:t> </a:t>
            </a:r>
            <a:endParaRPr lang="en-US" b="1" dirty="0"/>
          </a:p>
          <a:p>
            <a:endParaRPr lang="en-US" dirty="0"/>
          </a:p>
        </p:txBody>
      </p:sp>
      <p:pic>
        <p:nvPicPr>
          <p:cNvPr id="4" name="Picture 3"/>
          <p:cNvPicPr>
            <a:picLocks noChangeAspect="1"/>
          </p:cNvPicPr>
          <p:nvPr/>
        </p:nvPicPr>
        <p:blipFill>
          <a:blip r:embed="rId3"/>
          <a:stretch>
            <a:fillRect/>
          </a:stretch>
        </p:blipFill>
        <p:spPr>
          <a:xfrm>
            <a:off x="3627498" y="4038600"/>
            <a:ext cx="1902117" cy="1908213"/>
          </a:xfrm>
          <a:prstGeom prst="rect">
            <a:avLst/>
          </a:prstGeom>
        </p:spPr>
      </p:pic>
    </p:spTree>
    <p:extLst>
      <p:ext uri="{BB962C8B-B14F-4D97-AF65-F5344CB8AC3E}">
        <p14:creationId xmlns:p14="http://schemas.microsoft.com/office/powerpoint/2010/main" val="3352680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Actions and Engagement </a:t>
            </a:r>
            <a:endParaRPr lang="en-US" dirty="0"/>
          </a:p>
        </p:txBody>
      </p:sp>
    </p:spTree>
    <p:extLst>
      <p:ext uri="{BB962C8B-B14F-4D97-AF65-F5344CB8AC3E}">
        <p14:creationId xmlns:p14="http://schemas.microsoft.com/office/powerpoint/2010/main" val="57022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 2019 Key Advocacy Actions</a:t>
            </a:r>
            <a:endParaRPr lang="en-US" dirty="0"/>
          </a:p>
        </p:txBody>
      </p:sp>
      <p:sp>
        <p:nvSpPr>
          <p:cNvPr id="3" name="Content Placeholder 2"/>
          <p:cNvSpPr>
            <a:spLocks noGrp="1"/>
          </p:cNvSpPr>
          <p:nvPr>
            <p:ph idx="1"/>
          </p:nvPr>
        </p:nvSpPr>
        <p:spPr>
          <a:xfrm>
            <a:off x="304802" y="1023037"/>
            <a:ext cx="8553449" cy="5453963"/>
          </a:xfrm>
        </p:spPr>
        <p:txBody>
          <a:bodyPr>
            <a:normAutofit fontScale="92500" lnSpcReduction="20000"/>
          </a:bodyPr>
          <a:lstStyle/>
          <a:p>
            <a:pPr marL="0" indent="0" algn="ctr">
              <a:buNone/>
            </a:pPr>
            <a:r>
              <a:rPr lang="en-US" sz="3000" b="1" i="1" dirty="0" smtClean="0">
                <a:solidFill>
                  <a:srgbClr val="0070C0"/>
                </a:solidFill>
                <a:effectLst>
                  <a:outerShdw blurRad="38100" dist="38100" dir="2700000" algn="tl">
                    <a:srgbClr val="000000">
                      <a:alpha val="43137"/>
                    </a:srgbClr>
                  </a:outerShdw>
                </a:effectLst>
              </a:rPr>
              <a:t>Attend AACTE’s Day on the Hill  June 4-5 2019 </a:t>
            </a:r>
          </a:p>
          <a:p>
            <a:pPr marL="0" indent="0">
              <a:buNone/>
            </a:pPr>
            <a:endParaRPr lang="en-US" sz="900" b="1" i="1" dirty="0" smtClean="0"/>
          </a:p>
          <a:p>
            <a:pPr marL="0" indent="0">
              <a:buNone/>
            </a:pPr>
            <a:r>
              <a:rPr lang="en-US" sz="2600" b="1" i="1" dirty="0" smtClean="0">
                <a:solidFill>
                  <a:srgbClr val="0070C0"/>
                </a:solidFill>
              </a:rPr>
              <a:t>Connect </a:t>
            </a:r>
            <a:r>
              <a:rPr lang="en-US" sz="2600" dirty="0"/>
              <a:t>with your institutional government </a:t>
            </a:r>
            <a:r>
              <a:rPr lang="en-US" sz="2600" dirty="0" smtClean="0"/>
              <a:t>relations (GR) staffer/staff </a:t>
            </a:r>
            <a:r>
              <a:rPr lang="en-US" sz="2600" dirty="0"/>
              <a:t>to be a resource </a:t>
            </a:r>
            <a:r>
              <a:rPr lang="en-US" sz="2600" dirty="0" smtClean="0"/>
              <a:t>moving forward</a:t>
            </a:r>
            <a:endParaRPr lang="en-US" sz="2600" u="sng" dirty="0"/>
          </a:p>
          <a:p>
            <a:pPr marL="0" indent="0">
              <a:buNone/>
            </a:pPr>
            <a:endParaRPr lang="en-US" sz="2600" dirty="0" smtClean="0"/>
          </a:p>
          <a:p>
            <a:pPr marL="0" indent="0">
              <a:buNone/>
            </a:pPr>
            <a:r>
              <a:rPr lang="en-US" sz="2600" b="1" i="1" dirty="0" smtClean="0">
                <a:solidFill>
                  <a:srgbClr val="0070C0"/>
                </a:solidFill>
              </a:rPr>
              <a:t>Work with your GR staff  </a:t>
            </a:r>
            <a:r>
              <a:rPr lang="en-US" sz="2600" dirty="0" smtClean="0"/>
              <a:t>to </a:t>
            </a:r>
            <a:r>
              <a:rPr lang="en-US" sz="2600" i="1" dirty="0" smtClean="0"/>
              <a:t>invite your elected officials </a:t>
            </a:r>
            <a:r>
              <a:rPr lang="en-US" sz="2600" dirty="0" smtClean="0"/>
              <a:t>to visit your programs during congressional/legislative recesses.</a:t>
            </a:r>
          </a:p>
          <a:p>
            <a:pPr marL="0" indent="0">
              <a:buNone/>
            </a:pPr>
            <a:r>
              <a:rPr lang="en-US" sz="2600" dirty="0" smtClean="0"/>
              <a:t>AUGUST RECESS IS FAST APPROACHING  </a:t>
            </a:r>
          </a:p>
          <a:p>
            <a:pPr marL="0" indent="0">
              <a:buNone/>
            </a:pPr>
            <a:endParaRPr lang="en-US" sz="2600" dirty="0"/>
          </a:p>
          <a:p>
            <a:pPr marL="0" indent="0">
              <a:buNone/>
            </a:pPr>
            <a:r>
              <a:rPr lang="en-US" sz="2600" b="1" dirty="0">
                <a:solidFill>
                  <a:srgbClr val="0070C0"/>
                </a:solidFill>
                <a:effectLst>
                  <a:outerShdw blurRad="38100" dist="38100" dir="2700000" algn="tl">
                    <a:srgbClr val="000000">
                      <a:alpha val="43137"/>
                    </a:srgbClr>
                  </a:outerShdw>
                </a:effectLst>
              </a:rPr>
              <a:t>Sign up </a:t>
            </a:r>
            <a:r>
              <a:rPr lang="en-US" sz="2600" dirty="0">
                <a:effectLst>
                  <a:outerShdw blurRad="38100" dist="38100" dir="2700000" algn="tl">
                    <a:srgbClr val="000000">
                      <a:alpha val="43137"/>
                    </a:srgbClr>
                  </a:outerShdw>
                </a:effectLst>
              </a:rPr>
              <a:t>for </a:t>
            </a:r>
            <a:r>
              <a:rPr lang="en-US" sz="2600" dirty="0">
                <a:solidFill>
                  <a:srgbClr val="FF0000"/>
                </a:solidFill>
                <a:effectLst>
                  <a:outerShdw blurRad="38100" dist="38100" dir="2700000" algn="tl">
                    <a:srgbClr val="000000">
                      <a:alpha val="43137"/>
                    </a:srgbClr>
                  </a:outerShdw>
                </a:effectLst>
                <a:hlinkClick r:id="rId2"/>
              </a:rPr>
              <a:t>AACTE Action Alerts </a:t>
            </a:r>
            <a:r>
              <a:rPr lang="en-US" sz="2600" dirty="0" smtClean="0">
                <a:solidFill>
                  <a:srgbClr val="FF0000"/>
                </a:solidFill>
                <a:effectLst>
                  <a:outerShdw blurRad="38100" dist="38100" dir="2700000" algn="tl">
                    <a:srgbClr val="000000">
                      <a:alpha val="43137"/>
                    </a:srgbClr>
                  </a:outerShdw>
                </a:effectLst>
              </a:rPr>
              <a:t>– expect them out soon for various issues! </a:t>
            </a:r>
          </a:p>
          <a:p>
            <a:pPr marL="0" indent="0">
              <a:buNone/>
            </a:pPr>
            <a:endParaRPr lang="en-US" sz="2600" dirty="0" smtClean="0">
              <a:solidFill>
                <a:srgbClr val="FF0000"/>
              </a:solidFill>
              <a:effectLst>
                <a:outerShdw blurRad="38100" dist="38100" dir="2700000" algn="tl">
                  <a:srgbClr val="000000">
                    <a:alpha val="43137"/>
                  </a:srgbClr>
                </a:outerShdw>
              </a:effectLst>
            </a:endParaRPr>
          </a:p>
          <a:p>
            <a:pPr marL="0" indent="0">
              <a:buNone/>
            </a:pPr>
            <a:r>
              <a:rPr lang="en-US" sz="2600" b="1" dirty="0" smtClean="0">
                <a:solidFill>
                  <a:srgbClr val="0070C0"/>
                </a:solidFill>
                <a:effectLst>
                  <a:outerShdw blurRad="38100" dist="38100" dir="2700000" algn="tl">
                    <a:srgbClr val="000000">
                      <a:alpha val="43137"/>
                    </a:srgbClr>
                  </a:outerShdw>
                </a:effectLst>
              </a:rPr>
              <a:t>Explore and Utilize </a:t>
            </a:r>
            <a:r>
              <a:rPr lang="en-US" sz="2600" dirty="0" smtClean="0">
                <a:effectLst>
                  <a:outerShdw blurRad="38100" dist="38100" dir="2700000" algn="tl">
                    <a:srgbClr val="000000">
                      <a:alpha val="43137"/>
                    </a:srgbClr>
                  </a:outerShdw>
                </a:effectLst>
              </a:rPr>
              <a:t>the</a:t>
            </a:r>
            <a:r>
              <a:rPr lang="en-US" sz="2600" dirty="0" smtClean="0">
                <a:solidFill>
                  <a:srgbClr val="0070C0"/>
                </a:solidFill>
                <a:effectLst>
                  <a:outerShdw blurRad="38100" dist="38100" dir="2700000" algn="tl">
                    <a:srgbClr val="000000">
                      <a:alpha val="43137"/>
                    </a:srgbClr>
                  </a:outerShdw>
                </a:effectLst>
              </a:rPr>
              <a:t> </a:t>
            </a:r>
            <a:r>
              <a:rPr lang="en-US" sz="2600" dirty="0">
                <a:solidFill>
                  <a:srgbClr val="0070C0"/>
                </a:solidFill>
                <a:effectLst>
                  <a:outerShdw blurRad="38100" dist="38100" dir="2700000" algn="tl">
                    <a:srgbClr val="000000">
                      <a:alpha val="43137"/>
                    </a:srgbClr>
                  </a:outerShdw>
                </a:effectLst>
                <a:hlinkClick r:id="rId3"/>
              </a:rPr>
              <a:t>AACTE Advocacy Center</a:t>
            </a:r>
            <a:r>
              <a:rPr lang="en-US" sz="2600" b="1" dirty="0">
                <a:solidFill>
                  <a:srgbClr val="0070C0"/>
                </a:solidFill>
                <a:effectLst>
                  <a:outerShdw blurRad="38100" dist="38100" dir="2700000" algn="tl">
                    <a:srgbClr val="000000">
                      <a:alpha val="43137"/>
                    </a:srgbClr>
                  </a:outerShdw>
                </a:effectLst>
              </a:rPr>
              <a:t>! </a:t>
            </a:r>
          </a:p>
          <a:p>
            <a:pPr marL="0" indent="0">
              <a:buNone/>
            </a:pPr>
            <a:endParaRPr lang="en-US" sz="2600" dirty="0" smtClean="0"/>
          </a:p>
          <a:p>
            <a:pPr marL="0" indent="0">
              <a:buNone/>
            </a:pPr>
            <a:r>
              <a:rPr lang="en-US" dirty="0"/>
              <a:t> </a:t>
            </a:r>
          </a:p>
        </p:txBody>
      </p:sp>
    </p:spTree>
    <p:extLst>
      <p:ext uri="{BB962C8B-B14F-4D97-AF65-F5344CB8AC3E}">
        <p14:creationId xmlns:p14="http://schemas.microsoft.com/office/powerpoint/2010/main" val="2256816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AACTE Washington Week </a:t>
            </a:r>
            <a:endParaRPr lang="en-US" dirty="0"/>
          </a:p>
        </p:txBody>
      </p:sp>
      <p:sp>
        <p:nvSpPr>
          <p:cNvPr id="3" name="Content Placeholder 2"/>
          <p:cNvSpPr>
            <a:spLocks noGrp="1"/>
          </p:cNvSpPr>
          <p:nvPr>
            <p:ph idx="1"/>
          </p:nvPr>
        </p:nvSpPr>
        <p:spPr/>
        <p:txBody>
          <a:bodyPr/>
          <a:lstStyle/>
          <a:p>
            <a:pPr marL="0" indent="0" algn="ctr">
              <a:buNone/>
            </a:pPr>
            <a:r>
              <a:rPr lang="en-US" dirty="0" smtClean="0"/>
              <a:t>State Leaders Institute </a:t>
            </a:r>
          </a:p>
          <a:p>
            <a:pPr marL="0" indent="0" algn="ctr">
              <a:buNone/>
            </a:pPr>
            <a:r>
              <a:rPr lang="en-US" dirty="0" smtClean="0"/>
              <a:t>Holmes Doctoral Scholar Summer Policy Institute </a:t>
            </a:r>
          </a:p>
          <a:p>
            <a:pPr marL="0" indent="0" algn="ctr">
              <a:buNone/>
            </a:pPr>
            <a:r>
              <a:rPr lang="en-US" dirty="0" smtClean="0"/>
              <a:t>Day on the Hill </a:t>
            </a:r>
          </a:p>
          <a:p>
            <a:pPr marL="0" indent="0" algn="ctr">
              <a:buNone/>
            </a:pPr>
            <a:r>
              <a:rPr lang="en-US" dirty="0" smtClean="0"/>
              <a:t>June 2-5, 2019 </a:t>
            </a:r>
          </a:p>
          <a:p>
            <a:pPr marL="0" indent="0" algn="ctr">
              <a:buNone/>
            </a:pPr>
            <a:r>
              <a:rPr lang="en-US" b="1" i="1" dirty="0" smtClean="0"/>
              <a:t>Online Registration is Open Through May 30!</a:t>
            </a:r>
          </a:p>
          <a:p>
            <a:pPr marL="0" indent="0" algn="ctr">
              <a:buNone/>
            </a:pPr>
            <a:r>
              <a:rPr lang="en-US" i="1" dirty="0">
                <a:hlinkClick r:id="rId2"/>
              </a:rPr>
              <a:t>http://</a:t>
            </a:r>
            <a:r>
              <a:rPr lang="en-US" i="1" dirty="0" smtClean="0">
                <a:hlinkClick r:id="rId2"/>
              </a:rPr>
              <a:t>bit.ly/AACTEWW19</a:t>
            </a:r>
            <a:endParaRPr lang="en-US" i="1" dirty="0" smtClean="0"/>
          </a:p>
          <a:p>
            <a:pPr marL="0" indent="0" algn="ctr">
              <a:buNone/>
            </a:pPr>
            <a:endParaRPr lang="en-US" i="1" dirty="0"/>
          </a:p>
          <a:p>
            <a:pPr marL="0" indent="0" algn="ctr">
              <a:buNone/>
            </a:pP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612285"/>
            <a:ext cx="9144000" cy="2452255"/>
          </a:xfrm>
          <a:prstGeom prst="rect">
            <a:avLst/>
          </a:prstGeom>
        </p:spPr>
      </p:pic>
    </p:spTree>
    <p:extLst>
      <p:ext uri="{BB962C8B-B14F-4D97-AF65-F5344CB8AC3E}">
        <p14:creationId xmlns:p14="http://schemas.microsoft.com/office/powerpoint/2010/main" val="476579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715"/>
            <a:ext cx="8559388" cy="552085"/>
          </a:xfrm>
        </p:spPr>
        <p:txBody>
          <a:bodyPr/>
          <a:lstStyle/>
          <a:p>
            <a:r>
              <a:rPr lang="en-US" dirty="0" smtClean="0"/>
              <a:t>Resources For YOU</a:t>
            </a:r>
            <a:endParaRPr lang="en-US" dirty="0"/>
          </a:p>
        </p:txBody>
      </p:sp>
      <p:sp>
        <p:nvSpPr>
          <p:cNvPr id="3" name="Content Placeholder 2"/>
          <p:cNvSpPr>
            <a:spLocks noGrp="1"/>
          </p:cNvSpPr>
          <p:nvPr>
            <p:ph idx="1"/>
          </p:nvPr>
        </p:nvSpPr>
        <p:spPr>
          <a:xfrm>
            <a:off x="152400" y="609600"/>
            <a:ext cx="8553449" cy="5562599"/>
          </a:xfrm>
        </p:spPr>
        <p:txBody>
          <a:bodyPr>
            <a:normAutofit fontScale="77500" lnSpcReduction="20000"/>
          </a:bodyPr>
          <a:lstStyle/>
          <a:p>
            <a:pPr marL="0" indent="0" algn="ctr">
              <a:buNone/>
            </a:pPr>
            <a:endParaRPr lang="en-US" dirty="0" smtClean="0">
              <a:hlinkClick r:id="rId2"/>
            </a:endParaRPr>
          </a:p>
          <a:p>
            <a:pPr marL="0" indent="0" algn="ctr">
              <a:buNone/>
            </a:pPr>
            <a:r>
              <a:rPr lang="en-US" sz="3100" dirty="0" smtClean="0">
                <a:hlinkClick r:id="rId2"/>
              </a:rPr>
              <a:t>Advocacy Center</a:t>
            </a:r>
            <a:r>
              <a:rPr lang="en-US" sz="3100" dirty="0" smtClean="0"/>
              <a:t> </a:t>
            </a:r>
          </a:p>
          <a:p>
            <a:pPr marL="0" indent="0" algn="ctr">
              <a:buNone/>
            </a:pPr>
            <a:endParaRPr lang="en-US" sz="3100" dirty="0" smtClean="0"/>
          </a:p>
          <a:p>
            <a:pPr marL="0" indent="0" algn="ctr">
              <a:buNone/>
            </a:pPr>
            <a:r>
              <a:rPr lang="en-US" sz="3100" dirty="0" smtClean="0"/>
              <a:t>Advocacy Guides</a:t>
            </a:r>
          </a:p>
          <a:p>
            <a:pPr marL="0" indent="0" algn="ctr">
              <a:buNone/>
            </a:pPr>
            <a:endParaRPr lang="en-US" sz="3100" b="1" dirty="0" smtClean="0"/>
          </a:p>
          <a:p>
            <a:pPr marL="0" indent="0" algn="ctr">
              <a:buNone/>
            </a:pPr>
            <a:r>
              <a:rPr lang="en-US" sz="3100" dirty="0" smtClean="0"/>
              <a:t>AACTE Action Alerts </a:t>
            </a:r>
          </a:p>
          <a:p>
            <a:pPr marL="0" indent="0" algn="ctr">
              <a:buNone/>
            </a:pPr>
            <a:endParaRPr lang="en-US" sz="3100" dirty="0" smtClean="0"/>
          </a:p>
          <a:p>
            <a:pPr marL="0" indent="0" algn="ctr">
              <a:buNone/>
            </a:pPr>
            <a:r>
              <a:rPr lang="en-US" sz="3100" dirty="0" smtClean="0"/>
              <a:t>Blogs – </a:t>
            </a:r>
            <a:r>
              <a:rPr lang="en-US" sz="3100" dirty="0" smtClean="0">
                <a:hlinkClick r:id="rId3"/>
              </a:rPr>
              <a:t>Ed Prep Matters</a:t>
            </a:r>
            <a:r>
              <a:rPr lang="en-US" sz="3100" dirty="0" smtClean="0"/>
              <a:t> </a:t>
            </a:r>
          </a:p>
          <a:p>
            <a:pPr marL="0" indent="0" algn="ctr">
              <a:buNone/>
            </a:pPr>
            <a:endParaRPr lang="en-US" sz="3100" dirty="0"/>
          </a:p>
          <a:p>
            <a:pPr marL="0" indent="0" algn="ctr">
              <a:buNone/>
            </a:pPr>
            <a:r>
              <a:rPr lang="en-US" sz="3100" dirty="0" smtClean="0"/>
              <a:t>Tweets -  @AACTE, @Koolbeck </a:t>
            </a:r>
          </a:p>
          <a:p>
            <a:pPr marL="0" indent="0" algn="ctr">
              <a:buNone/>
            </a:pPr>
            <a:endParaRPr lang="en-US" sz="3100" dirty="0"/>
          </a:p>
          <a:p>
            <a:pPr marL="0" indent="0" algn="ctr">
              <a:buNone/>
            </a:pPr>
            <a:r>
              <a:rPr lang="en-US" sz="3100" dirty="0" smtClean="0"/>
              <a:t>Websites on </a:t>
            </a:r>
            <a:r>
              <a:rPr lang="en-US" sz="3100" dirty="0" smtClean="0">
                <a:hlinkClick r:id="rId4"/>
              </a:rPr>
              <a:t>state</a:t>
            </a:r>
            <a:r>
              <a:rPr lang="en-US" sz="3100" dirty="0" smtClean="0"/>
              <a:t> and </a:t>
            </a:r>
            <a:r>
              <a:rPr lang="en-US" sz="3100" dirty="0" smtClean="0">
                <a:hlinkClick r:id="rId5"/>
              </a:rPr>
              <a:t>federal</a:t>
            </a:r>
            <a:r>
              <a:rPr lang="en-US" sz="3100" dirty="0" smtClean="0"/>
              <a:t> policy </a:t>
            </a:r>
          </a:p>
          <a:p>
            <a:pPr marL="0" indent="0" algn="ctr">
              <a:buNone/>
            </a:pPr>
            <a:endParaRPr lang="en-US" sz="3100" dirty="0" smtClean="0"/>
          </a:p>
          <a:p>
            <a:pPr marL="0" indent="0" algn="ctr">
              <a:buNone/>
            </a:pPr>
            <a:r>
              <a:rPr lang="en-US" sz="3100" dirty="0" smtClean="0"/>
              <a:t>Monthly </a:t>
            </a:r>
            <a:r>
              <a:rPr lang="en-US" sz="3100" dirty="0"/>
              <a:t>Federal update </a:t>
            </a:r>
            <a:r>
              <a:rPr lang="en-US" sz="3100" dirty="0">
                <a:hlinkClick r:id="rId6"/>
              </a:rPr>
              <a:t>webinars</a:t>
            </a:r>
            <a:r>
              <a:rPr lang="en-US" sz="3100" dirty="0"/>
              <a:t> </a:t>
            </a:r>
          </a:p>
          <a:p>
            <a:pPr marL="0" indent="0" algn="ctr">
              <a:buNone/>
            </a:pPr>
            <a:r>
              <a:rPr lang="en-US" sz="3100" dirty="0" smtClean="0"/>
              <a:t>	</a:t>
            </a:r>
            <a:endParaRPr lang="en-US" sz="3100" dirty="0"/>
          </a:p>
        </p:txBody>
      </p:sp>
    </p:spTree>
    <p:extLst>
      <p:ext uri="{BB962C8B-B14F-4D97-AF65-F5344CB8AC3E}">
        <p14:creationId xmlns:p14="http://schemas.microsoft.com/office/powerpoint/2010/main" val="13845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2486216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President’s FY20 Budget Request </a:t>
            </a:r>
            <a:endParaRPr lang="en-US" dirty="0"/>
          </a:p>
        </p:txBody>
      </p:sp>
    </p:spTree>
    <p:extLst>
      <p:ext uri="{BB962C8B-B14F-4D97-AF65-F5344CB8AC3E}">
        <p14:creationId xmlns:p14="http://schemas.microsoft.com/office/powerpoint/2010/main" val="258637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53649" cy="2438400"/>
          </a:xfrm>
        </p:spPr>
        <p:txBody>
          <a:bodyPr>
            <a:normAutofit/>
          </a:bodyPr>
          <a:lstStyle/>
          <a:p>
            <a:r>
              <a:rPr lang="en-US" sz="4000" dirty="0" smtClean="0">
                <a:hlinkClick r:id="rId2"/>
              </a:rPr>
              <a:t>dkoolbeck@aacte.org</a:t>
            </a:r>
            <a:r>
              <a:rPr lang="en-US" sz="4000" dirty="0" smtClean="0"/>
              <a:t> </a:t>
            </a:r>
            <a:br>
              <a:rPr lang="en-US" sz="4000" dirty="0" smtClean="0"/>
            </a:br>
            <a:r>
              <a:rPr lang="en-US" sz="4000" dirty="0" smtClean="0"/>
              <a:t>202.478.4506</a:t>
            </a:r>
            <a:br>
              <a:rPr lang="en-US" sz="4000" dirty="0" smtClean="0"/>
            </a:br>
            <a:endParaRPr lang="en-US" sz="4000" dirty="0"/>
          </a:p>
        </p:txBody>
      </p:sp>
    </p:spTree>
    <p:extLst>
      <p:ext uri="{BB962C8B-B14F-4D97-AF65-F5344CB8AC3E}">
        <p14:creationId xmlns:p14="http://schemas.microsoft.com/office/powerpoint/2010/main" val="52645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President’s FY20 Request: U.S. Department of Education </a:t>
            </a:r>
            <a:endParaRPr lang="en-US" dirty="0"/>
          </a:p>
        </p:txBody>
      </p:sp>
      <p:sp>
        <p:nvSpPr>
          <p:cNvPr id="3" name="Content Placeholder 2"/>
          <p:cNvSpPr>
            <a:spLocks noGrp="1"/>
          </p:cNvSpPr>
          <p:nvPr>
            <p:ph idx="1"/>
          </p:nvPr>
        </p:nvSpPr>
        <p:spPr/>
        <p:txBody>
          <a:bodyPr/>
          <a:lstStyle/>
          <a:p>
            <a:pPr marL="0" indent="0" algn="ctr">
              <a:buNone/>
            </a:pPr>
            <a:r>
              <a:rPr lang="en-US" dirty="0" smtClean="0"/>
              <a:t>Focus on education freedom, elevating the teaching profession, supporting vulnerable students, promoting safe and secure schools, promoting workforce development, and streamlining postsecondary aid</a:t>
            </a:r>
          </a:p>
          <a:p>
            <a:pPr marL="0" indent="0" algn="ctr">
              <a:buNone/>
            </a:pPr>
            <a:endParaRPr lang="en-US" dirty="0" smtClean="0"/>
          </a:p>
          <a:p>
            <a:r>
              <a:rPr lang="en-US" dirty="0" smtClean="0"/>
              <a:t>Cuts 29 programs – including TQP, Title II ESSA, and more (very much like FY19 request) </a:t>
            </a:r>
          </a:p>
          <a:p>
            <a:r>
              <a:rPr lang="en-US" dirty="0" smtClean="0"/>
              <a:t>Includes short-term program eligibility for Pell</a:t>
            </a:r>
          </a:p>
          <a:p>
            <a:r>
              <a:rPr lang="en-US" dirty="0" smtClean="0"/>
              <a:t>Consolidates TRIO and Gear-Up programs, and cuts them by one-third</a:t>
            </a:r>
          </a:p>
          <a:p>
            <a:r>
              <a:rPr lang="en-US" dirty="0" smtClean="0"/>
              <a:t>Congress has not responded well to this request </a:t>
            </a:r>
            <a:endParaRPr lang="en-US" dirty="0"/>
          </a:p>
        </p:txBody>
      </p:sp>
    </p:spTree>
    <p:extLst>
      <p:ext uri="{BB962C8B-B14F-4D97-AF65-F5344CB8AC3E}">
        <p14:creationId xmlns:p14="http://schemas.microsoft.com/office/powerpoint/2010/main" val="1287425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pPr marL="0" indent="0" algn="ctr">
              <a:buNone/>
            </a:pPr>
            <a:r>
              <a:rPr lang="en-US" dirty="0" smtClean="0"/>
              <a:t>U.S. Department of Education Budget Request</a:t>
            </a:r>
          </a:p>
          <a:p>
            <a:pPr marL="0" indent="0" algn="ctr">
              <a:buNone/>
            </a:pPr>
            <a:endParaRPr lang="en-US" dirty="0" smtClean="0">
              <a:hlinkClick r:id="rId2"/>
            </a:endParaRPr>
          </a:p>
          <a:p>
            <a:pPr marL="0" indent="0" algn="ctr">
              <a:buNone/>
            </a:pPr>
            <a:r>
              <a:rPr lang="en-US" dirty="0" smtClean="0">
                <a:hlinkClick r:id="rId2"/>
              </a:rPr>
              <a:t>Press </a:t>
            </a:r>
            <a:r>
              <a:rPr lang="en-US" dirty="0">
                <a:hlinkClick r:id="rId2"/>
              </a:rPr>
              <a:t>Release</a:t>
            </a:r>
            <a:endParaRPr lang="en-US" dirty="0"/>
          </a:p>
          <a:p>
            <a:pPr marL="0" indent="0" algn="ctr">
              <a:buNone/>
            </a:pPr>
            <a:r>
              <a:rPr lang="en-US" dirty="0">
                <a:hlinkClick r:id="rId3"/>
              </a:rPr>
              <a:t>The FY 2020 Education Budget Summary and Background Information</a:t>
            </a:r>
            <a:r>
              <a:rPr lang="en-US" dirty="0"/>
              <a:t> </a:t>
            </a:r>
            <a:endParaRPr lang="en-US" dirty="0" smtClean="0"/>
          </a:p>
          <a:p>
            <a:pPr marL="0" indent="0" algn="ctr">
              <a:buNone/>
            </a:pPr>
            <a:r>
              <a:rPr lang="en-US" dirty="0" smtClean="0">
                <a:hlinkClick r:id="rId4"/>
              </a:rPr>
              <a:t>FY </a:t>
            </a:r>
            <a:r>
              <a:rPr lang="en-US" dirty="0">
                <a:hlinkClick r:id="rId4"/>
              </a:rPr>
              <a:t>2020 Justifications of Appropriations Estimates to the Congress</a:t>
            </a:r>
            <a:r>
              <a:rPr lang="en-US" dirty="0"/>
              <a:t> </a:t>
            </a:r>
          </a:p>
          <a:p>
            <a:pPr marL="0" indent="0" algn="ctr">
              <a:buNone/>
            </a:pPr>
            <a:r>
              <a:rPr lang="en-US" dirty="0">
                <a:hlinkClick r:id="rId5"/>
              </a:rPr>
              <a:t>FY 2020 </a:t>
            </a:r>
            <a:r>
              <a:rPr lang="en-US" dirty="0" smtClean="0">
                <a:hlinkClick r:id="rId5"/>
              </a:rPr>
              <a:t>Budget</a:t>
            </a:r>
            <a:endParaRPr lang="en-US" dirty="0" smtClean="0"/>
          </a:p>
          <a:p>
            <a:pPr marL="0" indent="0" algn="ctr">
              <a:buNone/>
            </a:pPr>
            <a:r>
              <a:rPr lang="en-US" dirty="0"/>
              <a:t>&amp;</a:t>
            </a:r>
            <a:endParaRPr lang="en-US" dirty="0" smtClean="0"/>
          </a:p>
          <a:p>
            <a:pPr marL="0" indent="0" algn="ctr">
              <a:buNone/>
            </a:pPr>
            <a:r>
              <a:rPr lang="en-US" dirty="0">
                <a:hlinkClick r:id="rId6"/>
              </a:rPr>
              <a:t>The President's FY 2020 Budget for the entire United States Government</a:t>
            </a:r>
            <a:endParaRPr lang="en-US" dirty="0"/>
          </a:p>
        </p:txBody>
      </p:sp>
    </p:spTree>
    <p:extLst>
      <p:ext uri="{BB962C8B-B14F-4D97-AF65-F5344CB8AC3E}">
        <p14:creationId xmlns:p14="http://schemas.microsoft.com/office/powerpoint/2010/main" val="4220364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FY2020</a:t>
            </a:r>
            <a:endParaRPr lang="en-US" dirty="0"/>
          </a:p>
        </p:txBody>
      </p:sp>
    </p:spTree>
    <p:extLst>
      <p:ext uri="{BB962C8B-B14F-4D97-AF65-F5344CB8AC3E}">
        <p14:creationId xmlns:p14="http://schemas.microsoft.com/office/powerpoint/2010/main" val="305283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the Caps for FY20?</a:t>
            </a:r>
            <a:endParaRPr lang="en-US" dirty="0"/>
          </a:p>
        </p:txBody>
      </p:sp>
      <p:sp>
        <p:nvSpPr>
          <p:cNvPr id="3" name="Content Placeholder 2"/>
          <p:cNvSpPr>
            <a:spLocks noGrp="1"/>
          </p:cNvSpPr>
          <p:nvPr>
            <p:ph idx="1"/>
          </p:nvPr>
        </p:nvSpPr>
        <p:spPr>
          <a:xfrm>
            <a:off x="311428" y="762000"/>
            <a:ext cx="8553449" cy="5113538"/>
          </a:xfrm>
        </p:spPr>
        <p:txBody>
          <a:bodyPr/>
          <a:lstStyle/>
          <a:p>
            <a:pPr marL="0" indent="0">
              <a:buNone/>
            </a:pPr>
            <a:r>
              <a:rPr lang="en-US" dirty="0" smtClean="0"/>
              <a:t>Recall that each year since the 2011 Budget Control Act, Congress has raised the caps set in the BCA for both non-defense and defense discretionary funds. </a:t>
            </a:r>
          </a:p>
          <a:p>
            <a:pPr marL="0" indent="0">
              <a:buNone/>
            </a:pPr>
            <a:endParaRPr lang="en-US" dirty="0"/>
          </a:p>
          <a:p>
            <a:pPr marL="0" indent="0">
              <a:buNone/>
            </a:pPr>
            <a:r>
              <a:rPr lang="en-US" dirty="0" smtClean="0"/>
              <a:t>The last bill raised the caps for FY18 &amp; FY19. </a:t>
            </a:r>
          </a:p>
          <a:p>
            <a:pPr marL="0" indent="0">
              <a:buNone/>
            </a:pPr>
            <a:endParaRPr lang="en-US" dirty="0"/>
          </a:p>
          <a:p>
            <a:pPr marL="0" indent="0">
              <a:buNone/>
            </a:pPr>
            <a:r>
              <a:rPr lang="en-US" dirty="0" smtClean="0"/>
              <a:t>If the caps are not raised again, then we are looking at a $54b cut to non-defense discretionary dollars</a:t>
            </a:r>
            <a:r>
              <a:rPr lang="en-US" dirty="0"/>
              <a:t> </a:t>
            </a:r>
            <a:r>
              <a:rPr lang="en-US" dirty="0" smtClean="0"/>
              <a:t>and $71b for defense. </a:t>
            </a:r>
            <a:endParaRPr lang="en-US" dirty="0"/>
          </a:p>
          <a:p>
            <a:pPr marL="0" indent="0">
              <a:buNone/>
            </a:pPr>
            <a:endParaRPr lang="en-US" dirty="0" smtClean="0"/>
          </a:p>
          <a:p>
            <a:pPr marL="0" indent="0">
              <a:buNone/>
            </a:pPr>
            <a:r>
              <a:rPr lang="en-US" dirty="0" smtClean="0"/>
              <a:t>There is conversation and concern around raising the caps for FY20 &amp; FY21. </a:t>
            </a:r>
          </a:p>
        </p:txBody>
      </p:sp>
    </p:spTree>
    <p:extLst>
      <p:ext uri="{BB962C8B-B14F-4D97-AF65-F5344CB8AC3E}">
        <p14:creationId xmlns:p14="http://schemas.microsoft.com/office/powerpoint/2010/main" val="1855189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1314085"/>
          </a:xfrm>
        </p:spPr>
        <p:txBody>
          <a:bodyPr>
            <a:normAutofit/>
          </a:bodyPr>
          <a:lstStyle/>
          <a:p>
            <a:r>
              <a:rPr lang="en-US" dirty="0" smtClean="0"/>
              <a:t>Raising the Caps? </a:t>
            </a:r>
            <a:br>
              <a:rPr lang="en-US" dirty="0" smtClean="0"/>
            </a:br>
            <a:r>
              <a:rPr lang="en-US" dirty="0" smtClean="0"/>
              <a:t>Not with the POTUS FY20 Budget Request </a:t>
            </a:r>
            <a:endParaRPr lang="en-US" dirty="0"/>
          </a:p>
        </p:txBody>
      </p:sp>
      <p:sp>
        <p:nvSpPr>
          <p:cNvPr id="3" name="Content Placeholder 2"/>
          <p:cNvSpPr>
            <a:spLocks noGrp="1"/>
          </p:cNvSpPr>
          <p:nvPr>
            <p:ph idx="1"/>
          </p:nvPr>
        </p:nvSpPr>
        <p:spPr>
          <a:xfrm>
            <a:off x="304802" y="2362199"/>
            <a:ext cx="8553449" cy="3774375"/>
          </a:xfrm>
        </p:spPr>
        <p:txBody>
          <a:bodyPr/>
          <a:lstStyle/>
          <a:p>
            <a:pPr marL="0" indent="0">
              <a:buNone/>
            </a:pPr>
            <a:r>
              <a:rPr lang="en-US" dirty="0" smtClean="0"/>
              <a:t>The FY20 President’s Budget Request protected defense discretionary funds at the expense of non-defense discretionary funds.</a:t>
            </a:r>
          </a:p>
          <a:p>
            <a:pPr marL="0" indent="0">
              <a:buNone/>
            </a:pPr>
            <a:endParaRPr lang="en-US" dirty="0"/>
          </a:p>
          <a:p>
            <a:pPr marL="0" indent="0">
              <a:buNone/>
            </a:pPr>
            <a:r>
              <a:rPr lang="en-US" dirty="0" smtClean="0"/>
              <a:t>U.S. Department of Education cut $10.7b</a:t>
            </a:r>
          </a:p>
          <a:p>
            <a:pPr marL="0" indent="0">
              <a:buNone/>
            </a:pPr>
            <a:endParaRPr lang="en-US" dirty="0"/>
          </a:p>
        </p:txBody>
      </p:sp>
    </p:spTree>
    <p:extLst>
      <p:ext uri="{BB962C8B-B14F-4D97-AF65-F5344CB8AC3E}">
        <p14:creationId xmlns:p14="http://schemas.microsoft.com/office/powerpoint/2010/main" val="2801471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10475</TotalTime>
  <Words>1571</Words>
  <Application>Microsoft Office PowerPoint</Application>
  <PresentationFormat>On-screen Show (4:3)</PresentationFormat>
  <Paragraphs>220</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HelveticaNeueLT Std</vt:lpstr>
      <vt:lpstr>Times New Roman</vt:lpstr>
      <vt:lpstr>AACTE Theme</vt:lpstr>
      <vt:lpstr>May 2019 Federal Update </vt:lpstr>
      <vt:lpstr>Deborah Koolbeck Senior Director, Government Relations, AACTE </vt:lpstr>
      <vt:lpstr>Questions will be taken at the end of the presentation.</vt:lpstr>
      <vt:lpstr>President’s FY20 Budget Request </vt:lpstr>
      <vt:lpstr>President’s FY20 Request: U.S. Department of Education </vt:lpstr>
      <vt:lpstr>Resources </vt:lpstr>
      <vt:lpstr>Appropriations FY2020</vt:lpstr>
      <vt:lpstr>Raising the Caps for FY20?</vt:lpstr>
      <vt:lpstr>Raising the Caps?  Not with the POTUS FY20 Budget Request </vt:lpstr>
      <vt:lpstr>Appropriations:  U.S. House of Representatives </vt:lpstr>
      <vt:lpstr>The FY2020 In Motion </vt:lpstr>
      <vt:lpstr>Labor – H in the House </vt:lpstr>
      <vt:lpstr>Key Program Results with + $11.8b for the Allocation  </vt:lpstr>
      <vt:lpstr>Status </vt:lpstr>
      <vt:lpstr>Appropriations:  U.S. Senate </vt:lpstr>
      <vt:lpstr>Status</vt:lpstr>
      <vt:lpstr>Appropriations Predictions </vt:lpstr>
      <vt:lpstr>What’s At Play </vt:lpstr>
      <vt:lpstr>The Meeting</vt:lpstr>
      <vt:lpstr>What Does It Look Like Moving Forward? </vt:lpstr>
      <vt:lpstr>The Crystal Ball Shows Me Options </vt:lpstr>
      <vt:lpstr>U.S. Department of Education Action </vt:lpstr>
      <vt:lpstr>Negotiated Rulemaking </vt:lpstr>
      <vt:lpstr>The Results &amp; Next Steps </vt:lpstr>
      <vt:lpstr>Higher Education Act Reauthorization </vt:lpstr>
      <vt:lpstr>U.S. House of Representatives </vt:lpstr>
      <vt:lpstr>U.S. Senate </vt:lpstr>
      <vt:lpstr>Negotiations Unfolding </vt:lpstr>
      <vt:lpstr>Perspectives on the Talks, Where is Title II? </vt:lpstr>
      <vt:lpstr>Overall Challenges &amp; Perspectives </vt:lpstr>
      <vt:lpstr>Stay Tuned – It’s Too Hard To Predict Right Now </vt:lpstr>
      <vt:lpstr>REMEMBER:  YOUR Voice Makes a Difference!</vt:lpstr>
      <vt:lpstr>IMPORTANT BACKGROUND WORK FOR YOUR ADVOCACY</vt:lpstr>
      <vt:lpstr>Please Sign Up for the AACTE Action Alerts </vt:lpstr>
      <vt:lpstr>Your Actions and Engagement </vt:lpstr>
      <vt:lpstr>May 2019 Key Advocacy Actions</vt:lpstr>
      <vt:lpstr>AACTE Washington Week </vt:lpstr>
      <vt:lpstr>Resources For YOU</vt:lpstr>
      <vt:lpstr>Questions? </vt:lpstr>
      <vt:lpstr>dkoolbeck@aacte.org  202.478.4506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 Gumbar</dc:creator>
  <cp:lastModifiedBy>Deborah A. Koolbeck</cp:lastModifiedBy>
  <cp:revision>715</cp:revision>
  <dcterms:created xsi:type="dcterms:W3CDTF">2012-09-11T15:36:55Z</dcterms:created>
  <dcterms:modified xsi:type="dcterms:W3CDTF">2019-05-22T16:06:08Z</dcterms:modified>
</cp:coreProperties>
</file>