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6" r:id="rId2"/>
    <p:sldId id="261" r:id="rId3"/>
    <p:sldId id="263" r:id="rId4"/>
    <p:sldId id="434" r:id="rId5"/>
    <p:sldId id="543" r:id="rId6"/>
    <p:sldId id="532" r:id="rId7"/>
    <p:sldId id="534" r:id="rId8"/>
    <p:sldId id="533" r:id="rId9"/>
    <p:sldId id="537" r:id="rId10"/>
    <p:sldId id="536" r:id="rId11"/>
    <p:sldId id="538" r:id="rId12"/>
    <p:sldId id="539" r:id="rId13"/>
    <p:sldId id="544" r:id="rId14"/>
    <p:sldId id="535" r:id="rId15"/>
    <p:sldId id="545" r:id="rId16"/>
    <p:sldId id="540" r:id="rId17"/>
    <p:sldId id="541" r:id="rId18"/>
    <p:sldId id="542" r:id="rId19"/>
    <p:sldId id="409" r:id="rId20"/>
    <p:sldId id="546" r:id="rId21"/>
    <p:sldId id="547" r:id="rId22"/>
    <p:sldId id="548" r:id="rId23"/>
    <p:sldId id="549" r:id="rId24"/>
    <p:sldId id="551" r:id="rId25"/>
    <p:sldId id="550" r:id="rId26"/>
    <p:sldId id="555" r:id="rId27"/>
    <p:sldId id="552" r:id="rId28"/>
    <p:sldId id="553" r:id="rId29"/>
    <p:sldId id="554" r:id="rId30"/>
    <p:sldId id="428" r:id="rId31"/>
    <p:sldId id="388" r:id="rId32"/>
    <p:sldId id="507" r:id="rId33"/>
    <p:sldId id="290" r:id="rId34"/>
    <p:sldId id="487" r:id="rId35"/>
    <p:sldId id="289" r:id="rId36"/>
    <p:sldId id="469" r:id="rId37"/>
    <p:sldId id="26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8B0CA2C-8D6C-40DD-A70D-35B3DAEBF643}">
          <p14:sldIdLst>
            <p14:sldId id="256"/>
            <p14:sldId id="261"/>
            <p14:sldId id="263"/>
            <p14:sldId id="434"/>
            <p14:sldId id="543"/>
            <p14:sldId id="532"/>
            <p14:sldId id="534"/>
            <p14:sldId id="533"/>
            <p14:sldId id="537"/>
            <p14:sldId id="536"/>
            <p14:sldId id="538"/>
            <p14:sldId id="539"/>
            <p14:sldId id="544"/>
            <p14:sldId id="535"/>
            <p14:sldId id="545"/>
            <p14:sldId id="540"/>
            <p14:sldId id="541"/>
            <p14:sldId id="542"/>
            <p14:sldId id="409"/>
            <p14:sldId id="546"/>
            <p14:sldId id="547"/>
            <p14:sldId id="548"/>
            <p14:sldId id="549"/>
            <p14:sldId id="551"/>
            <p14:sldId id="550"/>
            <p14:sldId id="555"/>
            <p14:sldId id="552"/>
            <p14:sldId id="553"/>
            <p14:sldId id="554"/>
          </p14:sldIdLst>
        </p14:section>
        <p14:section name="Presentation" id="{D900BE8B-5674-4B96-A9AF-7C201DB7F9E5}">
          <p14:sldIdLst>
            <p14:sldId id="428"/>
            <p14:sldId id="388"/>
            <p14:sldId id="507"/>
            <p14:sldId id="290"/>
            <p14:sldId id="487"/>
            <p14:sldId id="289"/>
            <p14:sldId id="469"/>
          </p14:sldIdLst>
        </p14:section>
        <p14:section name="End" id="{C7105108-2ADE-4960-8185-485C2AF9B891}">
          <p14:sldIdLst>
            <p14:sldId id="26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VanHouten" initials="ZV" lastIdx="6" clrIdx="0">
    <p:extLst>
      <p:ext uri="{19B8F6BF-5375-455C-9EA6-DF929625EA0E}">
        <p15:presenceInfo xmlns:p15="http://schemas.microsoft.com/office/powerpoint/2012/main" userId="S-1-5-21-1783747779-2005167227-3519919389-2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D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20" autoAdjust="0"/>
    <p:restoredTop sz="86171" autoAdjust="0"/>
  </p:normalViewPr>
  <p:slideViewPr>
    <p:cSldViewPr>
      <p:cViewPr varScale="1">
        <p:scale>
          <a:sx n="96" d="100"/>
          <a:sy n="96" d="100"/>
        </p:scale>
        <p:origin x="68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66AB0C-2E16-43E6-916B-45CE38440048}" type="datetimeFigureOut">
              <a:rPr lang="en-US" smtClean="0"/>
              <a:t>11/28/2018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E6559C-E519-4ED1-AFEF-FDA7A414C30C}" type="slidenum">
              <a:rPr lang="en-US" smtClean="0"/>
              <a:t>‹#›</a:t>
            </a:fld>
            <a:endParaRPr lang="en-US" dirty="0"/>
          </a:p>
        </p:txBody>
      </p:sp>
    </p:spTree>
    <p:extLst>
      <p:ext uri="{BB962C8B-B14F-4D97-AF65-F5344CB8AC3E}">
        <p14:creationId xmlns:p14="http://schemas.microsoft.com/office/powerpoint/2010/main" val="3415691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93157-6523-41A4-8796-42C99508102F}" type="datetimeFigureOut">
              <a:rPr lang="en-US" smtClean="0"/>
              <a:t>11/28/2018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4E73-3533-4934-9901-A174F42AB443}" type="slidenum">
              <a:rPr lang="en-US" smtClean="0"/>
              <a:t>‹#›</a:t>
            </a:fld>
            <a:endParaRPr lang="en-US" dirty="0"/>
          </a:p>
        </p:txBody>
      </p:sp>
    </p:spTree>
    <p:extLst>
      <p:ext uri="{BB962C8B-B14F-4D97-AF65-F5344CB8AC3E}">
        <p14:creationId xmlns:p14="http://schemas.microsoft.com/office/powerpoint/2010/main" val="74057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tile tx="0" ty="10160000" sx="55900" sy="559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2" y="1752600"/>
            <a:ext cx="8653649" cy="1336386"/>
          </a:xfr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smtClean="0"/>
              <a:t>CLICK HERE TO ADD TITLE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9281" y="228600"/>
            <a:ext cx="1292970" cy="661988"/>
          </a:xfrm>
          <a:prstGeom prst="rect">
            <a:avLst/>
          </a:prstGeom>
        </p:spPr>
      </p:pic>
    </p:spTree>
    <p:extLst>
      <p:ext uri="{BB962C8B-B14F-4D97-AF65-F5344CB8AC3E}">
        <p14:creationId xmlns:p14="http://schemas.microsoft.com/office/powerpoint/2010/main" val="2710002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0EAAE-4C15-40C6-9FDD-0A0C4B15429A}"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2859929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EAAE-4C15-40C6-9FDD-0A0C4B15429A}" type="datetimeFigureOut">
              <a:rPr lang="en-US" smtClean="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527380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EAAE-4C15-40C6-9FDD-0A0C4B15429A}" type="datetimeFigureOut">
              <a:rPr lang="en-US" smtClean="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99A04-50FE-4FEE-8A9B-BD093DFD99C2}" type="slidenum">
              <a:rPr lang="en-US" smtClean="0"/>
              <a:t>‹#›</a:t>
            </a:fld>
            <a:endParaRPr lang="en-US" dirty="0"/>
          </a:p>
        </p:txBody>
      </p:sp>
      <p:sp>
        <p:nvSpPr>
          <p:cNvPr id="7" name="TextBox 6"/>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499434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863" y="133715"/>
            <a:ext cx="8559388" cy="780685"/>
          </a:xfrm>
          <a:noFill/>
          <a:ln>
            <a:noFill/>
          </a:ln>
          <a:effectLst/>
        </p:spPr>
        <p:txBody>
          <a:bodyPr>
            <a:normAutofit/>
          </a:bodyPr>
          <a:lstStyle>
            <a:lvl1pPr>
              <a:defRPr sz="3000" b="1">
                <a:solidFill>
                  <a:schemeClr val="accent6">
                    <a:lumMod val="75000"/>
                  </a:schemeClr>
                </a:solidFill>
                <a:effectLst/>
                <a:latin typeface="HelveticaNeueLT Std" panose="020B0604020202020204" pitchFamily="34"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2" y="1023037"/>
            <a:ext cx="8553449" cy="5113538"/>
          </a:xfrm>
        </p:spPr>
        <p:txBody>
          <a:bodyPr/>
          <a:lstStyle>
            <a:lvl1pPr>
              <a:defRPr>
                <a:latin typeface="HelveticaNeueLT Std" panose="020B0604020202020204" pitchFamily="34" charset="0"/>
              </a:defRPr>
            </a:lvl1pPr>
            <a:lvl2pPr>
              <a:defRPr>
                <a:latin typeface="HelveticaNeueLT Std" panose="020B0604020202020204" pitchFamily="34" charset="0"/>
              </a:defRPr>
            </a:lvl2pPr>
            <a:lvl3pPr>
              <a:defRPr>
                <a:latin typeface="HelveticaNeueLT Std" panose="020B0604020202020204" pitchFamily="34" charset="0"/>
              </a:defRPr>
            </a:lvl3pPr>
            <a:lvl4pPr>
              <a:defRPr>
                <a:latin typeface="HelveticaNeueLT Std" panose="020B0604020202020204" pitchFamily="34" charset="0"/>
              </a:defRPr>
            </a:lvl4pPr>
            <a:lvl5pPr>
              <a:defRPr>
                <a:latin typeface="HelveticaNeueLT Std"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12469" y="6248408"/>
            <a:ext cx="2133600" cy="365125"/>
          </a:xfrm>
        </p:spPr>
        <p:txBody>
          <a:bodyPr/>
          <a:lstStyle/>
          <a:p>
            <a:fld id="{5320EAAE-4C15-40C6-9FDD-0A0C4B15429A}" type="datetimeFigureOut">
              <a:rPr lang="en-US" smtClean="0"/>
              <a:t>11/28/2018</a:t>
            </a:fld>
            <a:endParaRPr lang="en-US" dirty="0"/>
          </a:p>
        </p:txBody>
      </p:sp>
      <p:sp>
        <p:nvSpPr>
          <p:cNvPr id="5" name="Footer Placeholder 4"/>
          <p:cNvSpPr>
            <a:spLocks noGrp="1"/>
          </p:cNvSpPr>
          <p:nvPr>
            <p:ph type="ftr" sz="quarter" idx="11"/>
          </p:nvPr>
        </p:nvSpPr>
        <p:spPr>
          <a:xfrm>
            <a:off x="3124200" y="6248408"/>
            <a:ext cx="2895600" cy="365125"/>
          </a:xfrm>
        </p:spPr>
        <p:txBody>
          <a:bodyPr/>
          <a:lstStyle/>
          <a:p>
            <a:endParaRPr lang="en-US" dirty="0"/>
          </a:p>
        </p:txBody>
      </p:sp>
      <p:sp>
        <p:nvSpPr>
          <p:cNvPr id="6" name="Slide Number Placeholder 5"/>
          <p:cNvSpPr>
            <a:spLocks noGrp="1"/>
          </p:cNvSpPr>
          <p:nvPr>
            <p:ph type="sldNum" sz="quarter" idx="12"/>
          </p:nvPr>
        </p:nvSpPr>
        <p:spPr>
          <a:xfrm>
            <a:off x="6553200" y="6248408"/>
            <a:ext cx="2133600" cy="365125"/>
          </a:xfrm>
        </p:spPr>
        <p:txBody>
          <a:bodyPr/>
          <a:lstStyle/>
          <a:p>
            <a:fld id="{5EE99A04-50FE-4FEE-8A9B-BD093DFD99C2}" type="slidenum">
              <a:rPr lang="en-US" smtClean="0"/>
              <a:t>‹#›</a:t>
            </a:fld>
            <a:endParaRPr lang="en-US" dirty="0"/>
          </a:p>
        </p:txBody>
      </p:sp>
      <p:sp>
        <p:nvSpPr>
          <p:cNvPr id="12" name="TextBox 11"/>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199" y="5761669"/>
            <a:ext cx="801833" cy="410531"/>
          </a:xfrm>
          <a:prstGeom prst="rect">
            <a:avLst/>
          </a:prstGeom>
        </p:spPr>
      </p:pic>
    </p:spTree>
    <p:extLst>
      <p:ext uri="{BB962C8B-B14F-4D97-AF65-F5344CB8AC3E}">
        <p14:creationId xmlns:p14="http://schemas.microsoft.com/office/powerpoint/2010/main" val="2543259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118" y="2369133"/>
            <a:ext cx="2435368" cy="1662545"/>
          </a:xfrm>
          <a:prstGeom prst="rect">
            <a:avLst/>
          </a:prstGeom>
        </p:spPr>
      </p:pic>
      <p:sp>
        <p:nvSpPr>
          <p:cNvPr id="5" name="TextBox 4"/>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634001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73176"/>
            <a:ext cx="7772400" cy="1470025"/>
          </a:xfrm>
          <a:effectLst>
            <a:outerShdw blurRad="50800" dist="12700" dir="5400000" algn="ctr" rotWithShape="0">
              <a:schemeClr val="tx1">
                <a:alpha val="25000"/>
              </a:schemeClr>
            </a:outerShdw>
          </a:effectLst>
        </p:spPr>
        <p:txBody>
          <a:bodyPr>
            <a:normAutofit/>
          </a:bodyPr>
          <a:lstStyle>
            <a:lvl1pPr>
              <a:defRPr sz="3450" b="1" spc="-113">
                <a:solidFill>
                  <a:schemeClr val="accent6">
                    <a:lumMod val="75000"/>
                  </a:schemeClr>
                </a:solidFill>
                <a:latin typeface="HelveticaNeueLT Std" panose="020B0604020202020204" pitchFamily="34" charset="0"/>
                <a:cs typeface="Arial" pitchFamily="34" charset="0"/>
              </a:defRPr>
            </a:lvl1pPr>
          </a:lstStyle>
          <a:p>
            <a:r>
              <a:rPr lang="en-US" dirty="0" smtClean="0"/>
              <a:t>New Section Title</a:t>
            </a:r>
            <a:endParaRPr lang="en-US" dirty="0"/>
          </a:p>
        </p:txBody>
      </p:sp>
      <p:sp>
        <p:nvSpPr>
          <p:cNvPr id="12" name="Subtitle 2"/>
          <p:cNvSpPr txBox="1">
            <a:spLocks/>
          </p:cNvSpPr>
          <p:nvPr userDrawn="1"/>
        </p:nvSpPr>
        <p:spPr>
          <a:xfrm>
            <a:off x="1447800" y="3886200"/>
            <a:ext cx="6400800" cy="10668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1950" b="0" dirty="0">
              <a:solidFill>
                <a:schemeClr val="bg1"/>
              </a:solidFill>
            </a:endParaRPr>
          </a:p>
        </p:txBody>
      </p:sp>
      <p:sp>
        <p:nvSpPr>
          <p:cNvPr id="14" name="Subtitle 2"/>
          <p:cNvSpPr txBox="1">
            <a:spLocks/>
          </p:cNvSpPr>
          <p:nvPr userDrawn="1"/>
        </p:nvSpPr>
        <p:spPr>
          <a:xfrm>
            <a:off x="1447800" y="4953000"/>
            <a:ext cx="6400800" cy="1066800"/>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en-US" sz="1800" dirty="0">
              <a:solidFill>
                <a:schemeClr val="bg1"/>
              </a:solidFill>
            </a:endParaRPr>
          </a:p>
        </p:txBody>
      </p:sp>
      <p:cxnSp>
        <p:nvCxnSpPr>
          <p:cNvPr id="7" name="Straight Connector 6"/>
          <p:cNvCxnSpPr/>
          <p:nvPr userDrawn="1"/>
        </p:nvCxnSpPr>
        <p:spPr>
          <a:xfrm>
            <a:off x="685800" y="25146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898871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118" y="2369133"/>
            <a:ext cx="2435368" cy="1662545"/>
          </a:xfrm>
          <a:prstGeom prst="rect">
            <a:avLst/>
          </a:prstGeom>
        </p:spPr>
      </p:pic>
      <p:sp>
        <p:nvSpPr>
          <p:cNvPr id="5" name="TextBox 4"/>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
        <p:nvSpPr>
          <p:cNvPr id="6" name="Title 1"/>
          <p:cNvSpPr>
            <a:spLocks noGrp="1"/>
          </p:cNvSpPr>
          <p:nvPr>
            <p:ph type="ctrTitle" hasCustomPrompt="1"/>
          </p:nvPr>
        </p:nvSpPr>
        <p:spPr>
          <a:xfrm>
            <a:off x="228602" y="2668631"/>
            <a:ext cx="8653649" cy="912769"/>
          </a:xfr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smtClean="0"/>
              <a:t>QUESTIONS?</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838200"/>
            <a:ext cx="3156679" cy="1616189"/>
          </a:xfrm>
          <a:prstGeom prst="rect">
            <a:avLst/>
          </a:prstGeom>
        </p:spPr>
      </p:pic>
    </p:spTree>
    <p:extLst>
      <p:ext uri="{BB962C8B-B14F-4D97-AF65-F5344CB8AC3E}">
        <p14:creationId xmlns:p14="http://schemas.microsoft.com/office/powerpoint/2010/main" val="259207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0EAAE-4C15-40C6-9FDD-0A0C4B15429A}"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2528401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0EAAE-4C15-40C6-9FDD-0A0C4B15429A}" type="datetimeFigureOut">
              <a:rPr lang="en-US" smtClean="0"/>
              <a:t>11/28/2018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E99A04-50FE-4FEE-8A9B-BD093DFD99C2}" type="slidenum">
              <a:rPr lang="en-US" smtClean="0"/>
              <a:t>‹#›</a:t>
            </a:fld>
            <a:endParaRPr lang="en-US" dirty="0"/>
          </a:p>
        </p:txBody>
      </p:sp>
      <p:sp>
        <p:nvSpPr>
          <p:cNvPr id="10" name="TextBox 9"/>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362176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0EAAE-4C15-40C6-9FDD-0A0C4B15429A}" type="datetimeFigureOut">
              <a:rPr lang="en-US" smtClean="0"/>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E99A04-50FE-4FEE-8A9B-BD093DFD99C2}" type="slidenum">
              <a:rPr lang="en-US" smtClean="0"/>
              <a:t>‹#›</a:t>
            </a:fld>
            <a:endParaRPr lang="en-US" dirty="0"/>
          </a:p>
        </p:txBody>
      </p:sp>
      <p:sp>
        <p:nvSpPr>
          <p:cNvPr id="6" name="TextBox 5"/>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4258386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0EAAE-4C15-40C6-9FDD-0A0C4B15429A}"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dirty="0"/>
          </a:p>
        </p:txBody>
      </p:sp>
      <p:sp>
        <p:nvSpPr>
          <p:cNvPr id="8" name="TextBox 7"/>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78375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274638"/>
            <a:ext cx="88011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1450" y="1600206"/>
            <a:ext cx="88011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71450" y="635635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20EAAE-4C15-40C6-9FDD-0A0C4B15429A}" type="datetimeFigureOut">
              <a:rPr lang="en-US" smtClean="0"/>
              <a:t>11/28/2018</a:t>
            </a:fld>
            <a:endParaRPr lang="en-US" dirty="0"/>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3895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E99A04-50FE-4FEE-8A9B-BD093DFD99C2}" type="slidenum">
              <a:rPr lang="en-US" smtClean="0"/>
              <a:t>‹#›</a:t>
            </a:fld>
            <a:endParaRPr lang="en-US" dirty="0"/>
          </a:p>
        </p:txBody>
      </p:sp>
    </p:spTree>
    <p:extLst>
      <p:ext uri="{BB962C8B-B14F-4D97-AF65-F5344CB8AC3E}">
        <p14:creationId xmlns:p14="http://schemas.microsoft.com/office/powerpoint/2010/main" val="3721449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76" r:id="rId6"/>
    <p:sldLayoutId id="2147483677" r:id="rId7"/>
    <p:sldLayoutId id="2147483678"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ctr" defTabSz="685783" rtl="0" eaLnBrk="1" latinLnBrk="0" hangingPunct="1">
        <a:spcBef>
          <a:spcPct val="0"/>
        </a:spcBef>
        <a:buNone/>
        <a:defRPr sz="3000" kern="1200">
          <a:solidFill>
            <a:schemeClr val="accent6">
              <a:lumMod val="75000"/>
            </a:schemeClr>
          </a:solidFill>
          <a:effectLst/>
          <a:latin typeface="HelveticaNeueLT Std" panose="020B0604020202020204" pitchFamily="34" charset="0"/>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HelveticaNeueLT Std" panose="020B0604020202020204" pitchFamily="34" charset="0"/>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HelveticaNeueLT Std" panose="020B0604020202020204" pitchFamily="34" charset="0"/>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HelveticaNeueLT Std" panose="020B0604020202020204" pitchFamily="34" charset="0"/>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it.ly/ActionAlertSignu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aacte.org/policy-and-advocacy/advocacy-center" TargetMode="External"/><Relationship Id="rId2" Type="http://schemas.openxmlformats.org/officeDocument/2006/relationships/hyperlink" Target="http://bit.ly/ActionAlertsSignU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dprepmatters.net/" TargetMode="External"/><Relationship Id="rId2" Type="http://schemas.openxmlformats.org/officeDocument/2006/relationships/hyperlink" Target="http://aacte.org/policy-and-advocacy/advocacy-center" TargetMode="External"/><Relationship Id="rId1" Type="http://schemas.openxmlformats.org/officeDocument/2006/relationships/slideLayout" Target="../slideLayouts/slideLayout2.xml"/><Relationship Id="rId6" Type="http://schemas.openxmlformats.org/officeDocument/2006/relationships/hyperlink" Target="http://aacte.org/professional-development-and-events/webinars/eventdetail/95/-/-?rp_id=98" TargetMode="External"/><Relationship Id="rId5" Type="http://schemas.openxmlformats.org/officeDocument/2006/relationships/hyperlink" Target="http://aacte.org/policy-and-advocacy/federal-policy-and-legislation/512-proposed-bills-supported-by-aacte" TargetMode="External"/><Relationship Id="rId4" Type="http://schemas.openxmlformats.org/officeDocument/2006/relationships/hyperlink" Target="http://aacte.org/policy-and-advocacy/state-policy-and-legislat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mailto:dkoolbeck@aacte.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November 2018 Federal Update </a:t>
            </a:r>
            <a:endParaRPr lang="en-US" dirty="0"/>
          </a:p>
        </p:txBody>
      </p:sp>
    </p:spTree>
    <p:extLst>
      <p:ext uri="{BB962C8B-B14F-4D97-AF65-F5344CB8AC3E}">
        <p14:creationId xmlns:p14="http://schemas.microsoft.com/office/powerpoint/2010/main" val="2360460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Senate </a:t>
            </a:r>
            <a:endParaRPr lang="en-US" dirty="0"/>
          </a:p>
        </p:txBody>
      </p:sp>
      <p:sp>
        <p:nvSpPr>
          <p:cNvPr id="3" name="Content Placeholder 2"/>
          <p:cNvSpPr>
            <a:spLocks noGrp="1"/>
          </p:cNvSpPr>
          <p:nvPr>
            <p:ph idx="1"/>
          </p:nvPr>
        </p:nvSpPr>
        <p:spPr>
          <a:xfrm>
            <a:off x="304802" y="911087"/>
            <a:ext cx="8553449" cy="5113538"/>
          </a:xfrm>
        </p:spPr>
        <p:txBody>
          <a:bodyPr/>
          <a:lstStyle/>
          <a:p>
            <a:pPr marL="0" indent="0">
              <a:buNone/>
            </a:pPr>
            <a:r>
              <a:rPr lang="en-US" dirty="0" smtClean="0"/>
              <a:t>Republicans maintain control of the </a:t>
            </a:r>
            <a:r>
              <a:rPr lang="en-US" dirty="0" smtClean="0"/>
              <a:t>Senate, with the Republican Hyde-Smith winning the MS special election (she is now the first woman to be elected to the U.S. Senate in Mississippi history). </a:t>
            </a:r>
          </a:p>
          <a:p>
            <a:pPr marL="0" indent="0">
              <a:buNone/>
            </a:pPr>
            <a:endParaRPr lang="en-US" dirty="0"/>
          </a:p>
          <a:p>
            <a:pPr marL="0" indent="0">
              <a:buNone/>
            </a:pPr>
            <a:r>
              <a:rPr lang="en-US" dirty="0" smtClean="0"/>
              <a:t>Republicans</a:t>
            </a:r>
            <a:r>
              <a:rPr lang="en-US" smtClean="0"/>
              <a:t>	</a:t>
            </a:r>
            <a:r>
              <a:rPr lang="en-US" smtClean="0"/>
              <a:t>53</a:t>
            </a:r>
            <a:endParaRPr lang="en-US" dirty="0" smtClean="0"/>
          </a:p>
          <a:p>
            <a:pPr marL="0" indent="0">
              <a:buNone/>
            </a:pPr>
            <a:r>
              <a:rPr lang="en-US" dirty="0" smtClean="0"/>
              <a:t>Democrats 	47</a:t>
            </a:r>
          </a:p>
          <a:p>
            <a:pPr marL="0" indent="0">
              <a:buNone/>
            </a:pPr>
            <a:endParaRPr lang="en-US" dirty="0"/>
          </a:p>
          <a:p>
            <a:pPr marL="0" indent="0">
              <a:buNone/>
            </a:pPr>
            <a:r>
              <a:rPr lang="en-US" dirty="0" smtClean="0"/>
              <a:t>Due to retirements, there is transition on some committees in terms of chairmanship.</a:t>
            </a:r>
          </a:p>
          <a:p>
            <a:pPr marL="0" indent="0">
              <a:buNone/>
            </a:pPr>
            <a:endParaRPr lang="en-US" dirty="0"/>
          </a:p>
        </p:txBody>
      </p:sp>
    </p:spTree>
    <p:extLst>
      <p:ext uri="{BB962C8B-B14F-4D97-AF65-F5344CB8AC3E}">
        <p14:creationId xmlns:p14="http://schemas.microsoft.com/office/powerpoint/2010/main" val="2717564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 Leadership </a:t>
            </a:r>
            <a:endParaRPr lang="en-US" dirty="0"/>
          </a:p>
        </p:txBody>
      </p:sp>
      <p:sp>
        <p:nvSpPr>
          <p:cNvPr id="3" name="Content Placeholder 2"/>
          <p:cNvSpPr>
            <a:spLocks noGrp="1"/>
          </p:cNvSpPr>
          <p:nvPr>
            <p:ph idx="1"/>
          </p:nvPr>
        </p:nvSpPr>
        <p:spPr/>
        <p:txBody>
          <a:bodyPr/>
          <a:lstStyle/>
          <a:p>
            <a:pPr marL="0" indent="0" algn="ctr">
              <a:buNone/>
            </a:pPr>
            <a:r>
              <a:rPr lang="en-US" dirty="0" smtClean="0"/>
              <a:t>Republican </a:t>
            </a:r>
          </a:p>
          <a:p>
            <a:pPr marL="0" indent="0" algn="ctr">
              <a:buNone/>
            </a:pPr>
            <a:endParaRPr lang="en-US" dirty="0" smtClean="0"/>
          </a:p>
          <a:p>
            <a:pPr marL="0" indent="0">
              <a:buNone/>
            </a:pPr>
            <a:r>
              <a:rPr lang="en-US" dirty="0" smtClean="0"/>
              <a:t>Majority Leader:	Sen. Mitch McConnell (KY)</a:t>
            </a:r>
          </a:p>
          <a:p>
            <a:pPr marL="0" indent="0">
              <a:buNone/>
            </a:pPr>
            <a:r>
              <a:rPr lang="en-US" dirty="0" smtClean="0"/>
              <a:t>Majority Whip: 		Sen. John Thune (SD)</a:t>
            </a:r>
          </a:p>
          <a:p>
            <a:pPr marL="0" indent="0" algn="ctr">
              <a:buNone/>
            </a:pPr>
            <a:endParaRPr lang="en-US" dirty="0" smtClean="0"/>
          </a:p>
          <a:p>
            <a:pPr marL="0" indent="0" algn="ctr">
              <a:buNone/>
            </a:pPr>
            <a:r>
              <a:rPr lang="en-US" dirty="0" smtClean="0"/>
              <a:t>Democratic </a:t>
            </a:r>
          </a:p>
          <a:p>
            <a:pPr marL="0" indent="0" algn="ctr">
              <a:buNone/>
            </a:pPr>
            <a:endParaRPr lang="en-US" dirty="0"/>
          </a:p>
          <a:p>
            <a:pPr marL="0" indent="0">
              <a:buNone/>
            </a:pPr>
            <a:r>
              <a:rPr lang="en-US" dirty="0" smtClean="0"/>
              <a:t>Minority Democratic Leader: 	Sen. Charles Schumer (NY)</a:t>
            </a:r>
            <a:br>
              <a:rPr lang="en-US" dirty="0" smtClean="0"/>
            </a:br>
            <a:r>
              <a:rPr lang="en-US" dirty="0" smtClean="0"/>
              <a:t>Minority Democratic Whip:	Sen. Dick Durbin (IL) </a:t>
            </a:r>
          </a:p>
          <a:p>
            <a:pPr marL="0" indent="0">
              <a:buNone/>
            </a:pPr>
            <a:r>
              <a:rPr lang="en-US" dirty="0" smtClean="0"/>
              <a:t>Assistant Democratic Leader:	Sen. Patty Murray (WA) </a:t>
            </a:r>
            <a:endParaRPr lang="en-US" dirty="0"/>
          </a:p>
        </p:txBody>
      </p:sp>
    </p:spTree>
    <p:extLst>
      <p:ext uri="{BB962C8B-B14F-4D97-AF65-F5344CB8AC3E}">
        <p14:creationId xmlns:p14="http://schemas.microsoft.com/office/powerpoint/2010/main" val="4149678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 Committees</a:t>
            </a:r>
            <a:endParaRPr lang="en-US" dirty="0"/>
          </a:p>
        </p:txBody>
      </p:sp>
      <p:sp>
        <p:nvSpPr>
          <p:cNvPr id="3" name="Content Placeholder 2"/>
          <p:cNvSpPr>
            <a:spLocks noGrp="1"/>
          </p:cNvSpPr>
          <p:nvPr>
            <p:ph idx="1"/>
          </p:nvPr>
        </p:nvSpPr>
        <p:spPr>
          <a:xfrm>
            <a:off x="304802" y="685800"/>
            <a:ext cx="8553449" cy="5113538"/>
          </a:xfrm>
        </p:spPr>
        <p:txBody>
          <a:bodyPr/>
          <a:lstStyle/>
          <a:p>
            <a:pPr marL="0" indent="0">
              <a:buNone/>
            </a:pPr>
            <a:r>
              <a:rPr lang="en-US" dirty="0" smtClean="0"/>
              <a:t>Committee on Health, Education, Labor, and Pensions: </a:t>
            </a:r>
          </a:p>
          <a:p>
            <a:pPr marL="0" indent="0">
              <a:buNone/>
            </a:pPr>
            <a:r>
              <a:rPr lang="en-US" dirty="0" smtClean="0"/>
              <a:t>Chairman:		Sen. Lamar Alexander (TN) </a:t>
            </a:r>
            <a:br>
              <a:rPr lang="en-US" dirty="0" smtClean="0"/>
            </a:br>
            <a:r>
              <a:rPr lang="en-US" dirty="0" smtClean="0"/>
              <a:t>Ranking Member:	Sen. Patty Murray (WA) </a:t>
            </a:r>
          </a:p>
          <a:p>
            <a:pPr marL="0" indent="0">
              <a:buNone/>
            </a:pPr>
            <a:endParaRPr lang="en-US" dirty="0"/>
          </a:p>
          <a:p>
            <a:pPr marL="0" indent="0">
              <a:buNone/>
            </a:pPr>
            <a:r>
              <a:rPr lang="en-US" dirty="0" smtClean="0"/>
              <a:t>Committee on Appropriations</a:t>
            </a:r>
          </a:p>
          <a:p>
            <a:pPr marL="0" indent="0">
              <a:buNone/>
            </a:pPr>
            <a:r>
              <a:rPr lang="en-US" dirty="0" smtClean="0"/>
              <a:t>Subcommittee on Labor, Health &amp; Human Services, Education and Related Agencies</a:t>
            </a:r>
          </a:p>
          <a:p>
            <a:pPr marL="0" indent="0">
              <a:buNone/>
            </a:pPr>
            <a:endParaRPr lang="en-US" dirty="0"/>
          </a:p>
          <a:p>
            <a:pPr marL="0" indent="0">
              <a:buNone/>
            </a:pPr>
            <a:r>
              <a:rPr lang="en-US" dirty="0" smtClean="0"/>
              <a:t>Chairman:		Sen. Roy Blunt (MS) </a:t>
            </a:r>
          </a:p>
          <a:p>
            <a:pPr marL="0" indent="0">
              <a:buNone/>
            </a:pPr>
            <a:r>
              <a:rPr lang="en-US" dirty="0" smtClean="0"/>
              <a:t>Ranking Member:	Sen. Patty Murray </a:t>
            </a:r>
          </a:p>
          <a:p>
            <a:pPr marL="0" indent="0">
              <a:buNone/>
            </a:pPr>
            <a:r>
              <a:rPr lang="en-US" dirty="0"/>
              <a:t/>
            </a:r>
            <a:br>
              <a:rPr lang="en-US" dirty="0"/>
            </a:br>
            <a:r>
              <a:rPr lang="en-US" dirty="0" smtClean="0"/>
              <a:t>Potential for members to change on each side of the aisle </a:t>
            </a:r>
            <a:endParaRPr lang="en-US" dirty="0"/>
          </a:p>
        </p:txBody>
      </p:sp>
    </p:spTree>
    <p:extLst>
      <p:ext uri="{BB962C8B-B14F-4D97-AF65-F5344CB8AC3E}">
        <p14:creationId xmlns:p14="http://schemas.microsoft.com/office/powerpoint/2010/main" val="142946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Governors </a:t>
            </a:r>
            <a:endParaRPr lang="en-US" dirty="0"/>
          </a:p>
        </p:txBody>
      </p:sp>
    </p:spTree>
    <p:extLst>
      <p:ext uri="{BB962C8B-B14F-4D97-AF65-F5344CB8AC3E}">
        <p14:creationId xmlns:p14="http://schemas.microsoft.com/office/powerpoint/2010/main" val="3669591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Governors </a:t>
            </a:r>
            <a:endParaRPr lang="en-US" dirty="0"/>
          </a:p>
        </p:txBody>
      </p:sp>
      <p:sp>
        <p:nvSpPr>
          <p:cNvPr id="3" name="Content Placeholder 2"/>
          <p:cNvSpPr>
            <a:spLocks noGrp="1"/>
          </p:cNvSpPr>
          <p:nvPr>
            <p:ph idx="1"/>
          </p:nvPr>
        </p:nvSpPr>
        <p:spPr/>
        <p:txBody>
          <a:bodyPr/>
          <a:lstStyle/>
          <a:p>
            <a:pPr marL="0" indent="0">
              <a:buNone/>
            </a:pPr>
            <a:r>
              <a:rPr lang="en-US" dirty="0" smtClean="0"/>
              <a:t>There were 36 states with gubernatorial elections this fall. </a:t>
            </a:r>
          </a:p>
          <a:p>
            <a:pPr marL="0" indent="0">
              <a:buNone/>
            </a:pPr>
            <a:endParaRPr lang="en-US" dirty="0"/>
          </a:p>
          <a:p>
            <a:pPr marL="0" indent="0">
              <a:buNone/>
            </a:pPr>
            <a:r>
              <a:rPr lang="en-US" dirty="0" smtClean="0"/>
              <a:t>The results: </a:t>
            </a:r>
          </a:p>
          <a:p>
            <a:pPr marL="0" indent="0">
              <a:buNone/>
            </a:pPr>
            <a:r>
              <a:rPr lang="en-US" dirty="0" smtClean="0"/>
              <a:t>23 states have Democratic governors</a:t>
            </a:r>
          </a:p>
          <a:p>
            <a:pPr marL="0" indent="0">
              <a:buNone/>
            </a:pPr>
            <a:r>
              <a:rPr lang="en-US" dirty="0" smtClean="0"/>
              <a:t>27 states have Republican governors </a:t>
            </a:r>
          </a:p>
          <a:p>
            <a:pPr marL="0" indent="0">
              <a:buNone/>
            </a:pPr>
            <a:endParaRPr lang="en-US" dirty="0"/>
          </a:p>
          <a:p>
            <a:pPr marL="0" indent="0" algn="ctr">
              <a:buNone/>
            </a:pPr>
            <a:r>
              <a:rPr lang="en-US" dirty="0" smtClean="0"/>
              <a:t>Trifectas </a:t>
            </a:r>
          </a:p>
          <a:p>
            <a:pPr marL="0" indent="0" algn="ctr">
              <a:buNone/>
            </a:pPr>
            <a:r>
              <a:rPr lang="en-US" dirty="0" smtClean="0"/>
              <a:t>Governor, State House and State Senate of the same party</a:t>
            </a:r>
          </a:p>
          <a:p>
            <a:pPr marL="0" indent="0" algn="ctr">
              <a:buNone/>
            </a:pPr>
            <a:r>
              <a:rPr lang="en-US" dirty="0" smtClean="0"/>
              <a:t>14 Dem (gain of 6)</a:t>
            </a:r>
          </a:p>
          <a:p>
            <a:pPr marL="0" indent="0" algn="ctr">
              <a:buNone/>
            </a:pPr>
            <a:r>
              <a:rPr lang="en-US" dirty="0" smtClean="0"/>
              <a:t>23 GOP (loss of 3) </a:t>
            </a:r>
          </a:p>
          <a:p>
            <a:pPr marL="0" indent="0" algn="ctr">
              <a:buNone/>
            </a:pPr>
            <a:r>
              <a:rPr lang="en-US" dirty="0" smtClean="0"/>
              <a:t>Divided Government 13 (loss of 3) </a:t>
            </a:r>
          </a:p>
        </p:txBody>
      </p:sp>
    </p:spTree>
    <p:extLst>
      <p:ext uri="{BB962C8B-B14F-4D97-AF65-F5344CB8AC3E}">
        <p14:creationId xmlns:p14="http://schemas.microsoft.com/office/powerpoint/2010/main" val="843315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Legislatures</a:t>
            </a:r>
            <a:endParaRPr lang="en-US" dirty="0"/>
          </a:p>
        </p:txBody>
      </p:sp>
    </p:spTree>
    <p:extLst>
      <p:ext uri="{BB962C8B-B14F-4D97-AF65-F5344CB8AC3E}">
        <p14:creationId xmlns:p14="http://schemas.microsoft.com/office/powerpoint/2010/main" val="2685082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Legislatures: Election Landscape</a:t>
            </a:r>
            <a:endParaRPr lang="en-US" dirty="0"/>
          </a:p>
        </p:txBody>
      </p:sp>
      <p:sp>
        <p:nvSpPr>
          <p:cNvPr id="3" name="Content Placeholder 2"/>
          <p:cNvSpPr>
            <a:spLocks noGrp="1"/>
          </p:cNvSpPr>
          <p:nvPr>
            <p:ph idx="1"/>
          </p:nvPr>
        </p:nvSpPr>
        <p:spPr/>
        <p:txBody>
          <a:bodyPr/>
          <a:lstStyle/>
          <a:p>
            <a:pPr marL="0" indent="0" algn="ctr">
              <a:buNone/>
            </a:pPr>
            <a:r>
              <a:rPr lang="en-US" dirty="0" smtClean="0"/>
              <a:t>2018 Election Landscape: </a:t>
            </a:r>
          </a:p>
          <a:p>
            <a:pPr marL="0" indent="0">
              <a:buNone/>
            </a:pPr>
            <a:r>
              <a:rPr lang="en-US" dirty="0" smtClean="0"/>
              <a:t>87 of the nation’s 99 state chambers held elections for 6,073 seats (approx. 82% of all state legislative seats were up for election).</a:t>
            </a:r>
          </a:p>
          <a:p>
            <a:pPr marL="0" indent="0">
              <a:buNone/>
            </a:pPr>
            <a:endParaRPr lang="en-US" dirty="0" smtClean="0"/>
          </a:p>
          <a:p>
            <a:pPr marL="0" indent="0">
              <a:buNone/>
            </a:pPr>
            <a:r>
              <a:rPr lang="en-US" dirty="0"/>
              <a:t>	</a:t>
            </a:r>
            <a:r>
              <a:rPr lang="en-US" dirty="0" smtClean="0"/>
              <a:t>Republicans held: </a:t>
            </a:r>
          </a:p>
          <a:p>
            <a:pPr marL="0" indent="0">
              <a:buNone/>
            </a:pPr>
            <a:r>
              <a:rPr lang="en-US" dirty="0"/>
              <a:t>	</a:t>
            </a:r>
            <a:r>
              <a:rPr lang="en-US" dirty="0" smtClean="0"/>
              <a:t>	4134 of the total 7383 seats</a:t>
            </a:r>
          </a:p>
          <a:p>
            <a:pPr marL="0" indent="0">
              <a:buNone/>
            </a:pPr>
            <a:r>
              <a:rPr lang="en-US" dirty="0"/>
              <a:t>	</a:t>
            </a:r>
            <a:r>
              <a:rPr lang="en-US" dirty="0" smtClean="0"/>
              <a:t>	67 of the chambers</a:t>
            </a:r>
          </a:p>
          <a:p>
            <a:pPr marL="0" indent="0">
              <a:buNone/>
            </a:pPr>
            <a:r>
              <a:rPr lang="en-US" dirty="0" smtClean="0"/>
              <a:t>	Democrats held: </a:t>
            </a:r>
          </a:p>
          <a:p>
            <a:pPr marL="0" indent="0">
              <a:buNone/>
            </a:pPr>
            <a:r>
              <a:rPr lang="en-US" dirty="0"/>
              <a:t>	</a:t>
            </a:r>
            <a:r>
              <a:rPr lang="en-US" dirty="0" smtClean="0"/>
              <a:t>	3,123 of the total 7383 seats</a:t>
            </a:r>
          </a:p>
          <a:p>
            <a:pPr marL="0" indent="0">
              <a:buNone/>
            </a:pPr>
            <a:r>
              <a:rPr lang="en-US" dirty="0"/>
              <a:t>	</a:t>
            </a:r>
            <a:r>
              <a:rPr lang="en-US" dirty="0" smtClean="0"/>
              <a:t>	32 of the chambers </a:t>
            </a:r>
            <a:endParaRPr lang="en-US" dirty="0"/>
          </a:p>
        </p:txBody>
      </p:sp>
    </p:spTree>
    <p:extLst>
      <p:ext uri="{BB962C8B-B14F-4D97-AF65-F5344CB8AC3E}">
        <p14:creationId xmlns:p14="http://schemas.microsoft.com/office/powerpoint/2010/main" val="474454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Legislatures: Election Results</a:t>
            </a:r>
            <a:endParaRPr lang="en-US" dirty="0"/>
          </a:p>
        </p:txBody>
      </p:sp>
      <p:sp>
        <p:nvSpPr>
          <p:cNvPr id="3" name="Content Placeholder 2"/>
          <p:cNvSpPr>
            <a:spLocks noGrp="1"/>
          </p:cNvSpPr>
          <p:nvPr>
            <p:ph idx="1"/>
          </p:nvPr>
        </p:nvSpPr>
        <p:spPr/>
        <p:txBody>
          <a:bodyPr/>
          <a:lstStyle/>
          <a:p>
            <a:pPr marL="0" indent="0">
              <a:buNone/>
            </a:pPr>
            <a:r>
              <a:rPr lang="en-US" dirty="0" smtClean="0"/>
              <a:t>Chambers: </a:t>
            </a:r>
          </a:p>
          <a:p>
            <a:pPr marL="0" indent="0">
              <a:buNone/>
            </a:pPr>
            <a:r>
              <a:rPr lang="en-US" dirty="0"/>
              <a:t>	</a:t>
            </a:r>
            <a:r>
              <a:rPr lang="en-US" dirty="0" smtClean="0"/>
              <a:t>Republicans control	62</a:t>
            </a:r>
          </a:p>
          <a:p>
            <a:pPr marL="0" indent="0">
              <a:buNone/>
            </a:pPr>
            <a:r>
              <a:rPr lang="en-US" dirty="0"/>
              <a:t>	</a:t>
            </a:r>
            <a:r>
              <a:rPr lang="en-US" dirty="0" smtClean="0"/>
              <a:t>Democrats control 	37 </a:t>
            </a:r>
          </a:p>
          <a:p>
            <a:pPr marL="0" indent="0">
              <a:buNone/>
            </a:pPr>
            <a:endParaRPr lang="en-US" dirty="0"/>
          </a:p>
          <a:p>
            <a:pPr marL="0" indent="0">
              <a:buNone/>
            </a:pPr>
            <a:r>
              <a:rPr lang="en-US" dirty="0" smtClean="0"/>
              <a:t>Trifectas: </a:t>
            </a:r>
          </a:p>
          <a:p>
            <a:pPr marL="0" indent="0">
              <a:buNone/>
            </a:pPr>
            <a:r>
              <a:rPr lang="en-US" dirty="0"/>
              <a:t>Governor, State House </a:t>
            </a:r>
            <a:r>
              <a:rPr lang="en-US" dirty="0" smtClean="0"/>
              <a:t>&amp;  </a:t>
            </a:r>
            <a:r>
              <a:rPr lang="en-US" dirty="0"/>
              <a:t>State Senate of the same party</a:t>
            </a:r>
          </a:p>
          <a:p>
            <a:pPr marL="0" indent="0" algn="ctr">
              <a:buNone/>
            </a:pPr>
            <a:r>
              <a:rPr lang="en-US" dirty="0"/>
              <a:t>14 Dem (gain of 6)</a:t>
            </a:r>
          </a:p>
          <a:p>
            <a:pPr marL="0" indent="0" algn="ctr">
              <a:buNone/>
            </a:pPr>
            <a:r>
              <a:rPr lang="en-US" dirty="0"/>
              <a:t>23 GOP (loss of 3) </a:t>
            </a:r>
          </a:p>
          <a:p>
            <a:pPr marL="0" indent="0" algn="ctr">
              <a:buNone/>
            </a:pPr>
            <a:r>
              <a:rPr lang="en-US" dirty="0"/>
              <a:t>Divided Government 13 (loss of 3)</a:t>
            </a:r>
          </a:p>
        </p:txBody>
      </p:sp>
    </p:spTree>
    <p:extLst>
      <p:ext uri="{BB962C8B-B14F-4D97-AF65-F5344CB8AC3E}">
        <p14:creationId xmlns:p14="http://schemas.microsoft.com/office/powerpoint/2010/main" val="570242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This Matter? </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4400" dirty="0" smtClean="0"/>
              <a:t>2020 is a CENSUS YEAR </a:t>
            </a:r>
          </a:p>
          <a:p>
            <a:pPr marL="0" indent="0" algn="ctr">
              <a:buNone/>
            </a:pPr>
            <a:r>
              <a:rPr lang="en-US" i="1" dirty="0" smtClean="0"/>
              <a:t>Who draws your state and federal districts? </a:t>
            </a:r>
          </a:p>
          <a:p>
            <a:pPr marL="0" indent="0" algn="ctr">
              <a:buNone/>
            </a:pPr>
            <a:endParaRPr lang="en-US" dirty="0"/>
          </a:p>
          <a:p>
            <a:pPr marL="0" indent="0">
              <a:buNone/>
            </a:pPr>
            <a:r>
              <a:rPr lang="en-US" dirty="0" smtClean="0"/>
              <a:t>WA, ID, NJ – Politically appointed commission </a:t>
            </a:r>
          </a:p>
          <a:p>
            <a:pPr marL="0" indent="0">
              <a:buNone/>
            </a:pPr>
            <a:endParaRPr lang="en-US" dirty="0" smtClean="0"/>
          </a:p>
          <a:p>
            <a:pPr marL="0" indent="0">
              <a:buNone/>
            </a:pPr>
            <a:r>
              <a:rPr lang="en-US" dirty="0" smtClean="0"/>
              <a:t>CA, AZ – Independent commission </a:t>
            </a:r>
          </a:p>
          <a:p>
            <a:pPr marL="0" indent="0">
              <a:buNone/>
            </a:pPr>
            <a:endParaRPr lang="en-US" dirty="0" smtClean="0"/>
          </a:p>
          <a:p>
            <a:pPr marL="0" indent="0">
              <a:buNone/>
            </a:pPr>
            <a:r>
              <a:rPr lang="en-US" dirty="0" smtClean="0"/>
              <a:t>VT,DE, MT, ND, SD, WY, AK Single district states </a:t>
            </a:r>
          </a:p>
          <a:p>
            <a:pPr marL="0" indent="0">
              <a:buNone/>
            </a:pPr>
            <a:endParaRPr lang="en-US" dirty="0" smtClean="0"/>
          </a:p>
          <a:p>
            <a:pPr marL="0" indent="0">
              <a:buNone/>
            </a:pPr>
            <a:r>
              <a:rPr lang="en-US" dirty="0" smtClean="0"/>
              <a:t>Everyone Else: </a:t>
            </a:r>
          </a:p>
          <a:p>
            <a:pPr marL="0" indent="0">
              <a:buNone/>
            </a:pPr>
            <a:r>
              <a:rPr lang="en-US" dirty="0"/>
              <a:t>	</a:t>
            </a:r>
            <a:r>
              <a:rPr lang="en-US" dirty="0" smtClean="0"/>
              <a:t>State legislature, some with gubernatorial approval </a:t>
            </a:r>
            <a:endParaRPr lang="en-US" dirty="0"/>
          </a:p>
        </p:txBody>
      </p:sp>
    </p:spTree>
    <p:extLst>
      <p:ext uri="{BB962C8B-B14F-4D97-AF65-F5344CB8AC3E}">
        <p14:creationId xmlns:p14="http://schemas.microsoft.com/office/powerpoint/2010/main" val="25944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Appropriations</a:t>
            </a:r>
            <a:endParaRPr lang="en-US" dirty="0"/>
          </a:p>
        </p:txBody>
      </p:sp>
    </p:spTree>
    <p:extLst>
      <p:ext uri="{BB962C8B-B14F-4D97-AF65-F5344CB8AC3E}">
        <p14:creationId xmlns:p14="http://schemas.microsoft.com/office/powerpoint/2010/main" val="3052838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Deborah Koolbeck</a:t>
            </a:r>
            <a:br>
              <a:rPr lang="en-US" dirty="0" smtClean="0"/>
            </a:br>
            <a:r>
              <a:rPr lang="en-US" dirty="0" smtClean="0"/>
              <a:t>Senior Director, Government Relations, AACTE </a:t>
            </a:r>
            <a:endParaRPr lang="en-US" dirty="0"/>
          </a:p>
        </p:txBody>
      </p:sp>
    </p:spTree>
    <p:extLst>
      <p:ext uri="{BB962C8B-B14F-4D97-AF65-F5344CB8AC3E}">
        <p14:creationId xmlns:p14="http://schemas.microsoft.com/office/powerpoint/2010/main" val="3283029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Since 1996!</a:t>
            </a:r>
            <a:endParaRPr lang="en-US" dirty="0"/>
          </a:p>
        </p:txBody>
      </p:sp>
      <p:sp>
        <p:nvSpPr>
          <p:cNvPr id="3" name="Content Placeholder 2"/>
          <p:cNvSpPr>
            <a:spLocks noGrp="1"/>
          </p:cNvSpPr>
          <p:nvPr>
            <p:ph idx="1"/>
          </p:nvPr>
        </p:nvSpPr>
        <p:spPr/>
        <p:txBody>
          <a:bodyPr/>
          <a:lstStyle/>
          <a:p>
            <a:pPr marL="0" indent="0">
              <a:buNone/>
            </a:pPr>
            <a:r>
              <a:rPr lang="en-US" dirty="0" smtClean="0"/>
              <a:t>As you know, a majority of the federal programs that support educator preparation are found in the Labor, Health &amp; Human Services, Education and Related Agencies bill. </a:t>
            </a:r>
          </a:p>
          <a:p>
            <a:pPr marL="0" indent="0">
              <a:buNone/>
            </a:pPr>
            <a:endParaRPr lang="en-US" dirty="0"/>
          </a:p>
          <a:p>
            <a:pPr marL="0" indent="0">
              <a:buNone/>
            </a:pPr>
            <a:r>
              <a:rPr lang="en-US" dirty="0" smtClean="0"/>
              <a:t>The House and Senate decided to combine the Labor-H bill with the Defense bill and passed the combined bill ON TIME, before the end of the fiscal year. </a:t>
            </a:r>
          </a:p>
          <a:p>
            <a:pPr marL="0" indent="0">
              <a:buNone/>
            </a:pPr>
            <a:endParaRPr lang="en-US" dirty="0"/>
          </a:p>
          <a:p>
            <a:pPr marL="0" indent="0">
              <a:buNone/>
            </a:pPr>
            <a:r>
              <a:rPr lang="en-US" dirty="0" smtClean="0"/>
              <a:t>The last time Labor-H was completed on time was in 1996. </a:t>
            </a:r>
          </a:p>
          <a:p>
            <a:pPr marL="0" indent="0">
              <a:buNone/>
            </a:pPr>
            <a:endParaRPr lang="en-US" dirty="0"/>
          </a:p>
        </p:txBody>
      </p:sp>
    </p:spTree>
    <p:extLst>
      <p:ext uri="{BB962C8B-B14F-4D97-AF65-F5344CB8AC3E}">
        <p14:creationId xmlns:p14="http://schemas.microsoft.com/office/powerpoint/2010/main" val="2270204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Program 				Funding Level </a:t>
            </a:r>
          </a:p>
          <a:p>
            <a:pPr marL="0" indent="0">
              <a:buNone/>
            </a:pPr>
            <a:endParaRPr lang="en-US" sz="1600" dirty="0"/>
          </a:p>
          <a:p>
            <a:pPr marL="0" indent="0">
              <a:buNone/>
            </a:pPr>
            <a:r>
              <a:rPr lang="en-US" dirty="0" smtClean="0"/>
              <a:t>Title II of the ESSA		$2.1b (flat funded at FY18 level)</a:t>
            </a:r>
          </a:p>
          <a:p>
            <a:pPr marL="0" indent="0">
              <a:buNone/>
            </a:pPr>
            <a:endParaRPr lang="en-US" sz="1600" dirty="0" smtClean="0"/>
          </a:p>
          <a:p>
            <a:pPr marL="0" indent="0">
              <a:buNone/>
            </a:pPr>
            <a:r>
              <a:rPr lang="en-US" dirty="0" smtClean="0"/>
              <a:t>TQP grants			$43.1m </a:t>
            </a:r>
            <a:r>
              <a:rPr lang="en-US" dirty="0"/>
              <a:t>(flat funded at FY18 </a:t>
            </a:r>
            <a:r>
              <a:rPr lang="en-US" dirty="0" smtClean="0"/>
              <a:t>level)</a:t>
            </a:r>
          </a:p>
          <a:p>
            <a:pPr marL="0" indent="0">
              <a:buNone/>
            </a:pPr>
            <a:endParaRPr lang="en-US" sz="1600" dirty="0"/>
          </a:p>
          <a:p>
            <a:pPr marL="0" indent="0">
              <a:buNone/>
            </a:pPr>
            <a:r>
              <a:rPr lang="en-US" dirty="0" smtClean="0"/>
              <a:t>SEED grants 			$75m </a:t>
            </a:r>
            <a:r>
              <a:rPr lang="en-US" dirty="0"/>
              <a:t>(flat funded at FY18 </a:t>
            </a:r>
            <a:r>
              <a:rPr lang="en-US" dirty="0" smtClean="0"/>
              <a:t>level)</a:t>
            </a:r>
          </a:p>
          <a:p>
            <a:pPr marL="0" indent="0">
              <a:buNone/>
            </a:pPr>
            <a:endParaRPr lang="en-US" sz="1600" dirty="0"/>
          </a:p>
          <a:p>
            <a:pPr marL="0" indent="0">
              <a:buNone/>
            </a:pPr>
            <a:r>
              <a:rPr lang="en-US" dirty="0" smtClean="0"/>
              <a:t>Special Ed Personnel Prep </a:t>
            </a:r>
          </a:p>
          <a:p>
            <a:pPr marL="0" indent="0">
              <a:buNone/>
            </a:pPr>
            <a:r>
              <a:rPr lang="en-US" dirty="0"/>
              <a:t>	</a:t>
            </a:r>
            <a:r>
              <a:rPr lang="en-US" dirty="0" smtClean="0"/>
              <a:t>				$87m (+3.5 m from FY18 level) </a:t>
            </a:r>
          </a:p>
          <a:p>
            <a:pPr marL="0" indent="0">
              <a:buNone/>
            </a:pPr>
            <a:endParaRPr lang="en-US" sz="1600" dirty="0" smtClean="0"/>
          </a:p>
          <a:p>
            <a:pPr marL="0" indent="0">
              <a:buNone/>
            </a:pPr>
            <a:r>
              <a:rPr lang="en-US" dirty="0" smtClean="0"/>
              <a:t>IES 					$615m (+2m from FY18 for NAEP)</a:t>
            </a:r>
            <a:endParaRPr lang="en-US" dirty="0"/>
          </a:p>
        </p:txBody>
      </p:sp>
    </p:spTree>
    <p:extLst>
      <p:ext uri="{BB962C8B-B14F-4D97-AF65-F5344CB8AC3E}">
        <p14:creationId xmlns:p14="http://schemas.microsoft.com/office/powerpoint/2010/main" val="275675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Resolution </a:t>
            </a:r>
            <a:endParaRPr lang="en-US" dirty="0"/>
          </a:p>
        </p:txBody>
      </p:sp>
      <p:sp>
        <p:nvSpPr>
          <p:cNvPr id="3" name="Content Placeholder 2"/>
          <p:cNvSpPr>
            <a:spLocks noGrp="1"/>
          </p:cNvSpPr>
          <p:nvPr>
            <p:ph idx="1"/>
          </p:nvPr>
        </p:nvSpPr>
        <p:spPr/>
        <p:txBody>
          <a:bodyPr/>
          <a:lstStyle/>
          <a:p>
            <a:pPr marL="0" indent="0">
              <a:buNone/>
            </a:pPr>
            <a:r>
              <a:rPr lang="en-US" dirty="0" smtClean="0"/>
              <a:t>The following bills are under a Continuing Resolution through December 7, 2018:</a:t>
            </a:r>
          </a:p>
          <a:p>
            <a:pPr marL="0" indent="0">
              <a:buNone/>
            </a:pPr>
            <a:endParaRPr lang="en-US" dirty="0" smtClean="0"/>
          </a:p>
          <a:p>
            <a:r>
              <a:rPr lang="en-US" dirty="0" smtClean="0"/>
              <a:t>Agriculture-FDA (Ag)</a:t>
            </a:r>
          </a:p>
          <a:p>
            <a:r>
              <a:rPr lang="en-US" dirty="0" smtClean="0"/>
              <a:t>Commerce, Justice, Science (CJS) </a:t>
            </a:r>
          </a:p>
          <a:p>
            <a:r>
              <a:rPr lang="en-US" dirty="0" smtClean="0"/>
              <a:t>Financial Services (Fin Serv) </a:t>
            </a:r>
          </a:p>
          <a:p>
            <a:r>
              <a:rPr lang="en-US" dirty="0" smtClean="0"/>
              <a:t>Homeland Security (Homeland)</a:t>
            </a:r>
          </a:p>
          <a:p>
            <a:r>
              <a:rPr lang="en-US" dirty="0" smtClean="0"/>
              <a:t>Interior-Environment (Interior) </a:t>
            </a:r>
          </a:p>
          <a:p>
            <a:r>
              <a:rPr lang="en-US" dirty="0" smtClean="0"/>
              <a:t>State-Foreign Operations (SFOPS) </a:t>
            </a:r>
          </a:p>
          <a:p>
            <a:r>
              <a:rPr lang="en-US" dirty="0" smtClean="0"/>
              <a:t>Transportation –Housing &amp;Urban Development (T-HUD) </a:t>
            </a:r>
            <a:endParaRPr lang="en-US" dirty="0"/>
          </a:p>
        </p:txBody>
      </p:sp>
    </p:spTree>
    <p:extLst>
      <p:ext uri="{BB962C8B-B14F-4D97-AF65-F5344CB8AC3E}">
        <p14:creationId xmlns:p14="http://schemas.microsoft.com/office/powerpoint/2010/main" val="589797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Affecting the CR? </a:t>
            </a:r>
            <a:endParaRPr lang="en-US" dirty="0"/>
          </a:p>
        </p:txBody>
      </p:sp>
      <p:sp>
        <p:nvSpPr>
          <p:cNvPr id="3" name="Content Placeholder 2"/>
          <p:cNvSpPr>
            <a:spLocks noGrp="1"/>
          </p:cNvSpPr>
          <p:nvPr>
            <p:ph idx="1"/>
          </p:nvPr>
        </p:nvSpPr>
        <p:spPr>
          <a:xfrm>
            <a:off x="304802" y="762001"/>
            <a:ext cx="8553449" cy="5105400"/>
          </a:xfrm>
        </p:spPr>
        <p:txBody>
          <a:bodyPr>
            <a:normAutofit fontScale="92500" lnSpcReduction="10000"/>
          </a:bodyPr>
          <a:lstStyle/>
          <a:p>
            <a:pPr marL="0" indent="0">
              <a:buNone/>
            </a:pPr>
            <a:r>
              <a:rPr lang="en-US" dirty="0" smtClean="0"/>
              <a:t>As usual, Congress likes to give itself about 2 weeks or so to finish a CR before Christmas. </a:t>
            </a:r>
            <a:endParaRPr lang="en-US" dirty="0"/>
          </a:p>
          <a:p>
            <a:pPr marL="0" indent="0">
              <a:buNone/>
            </a:pPr>
            <a:r>
              <a:rPr lang="en-US" dirty="0" smtClean="0"/>
              <a:t>Right now the options are for a government shutdown, or for a short-term CR (anytime through Christmas Eve). Although they could just take Christmas off and come back on 12/26. </a:t>
            </a:r>
          </a:p>
          <a:p>
            <a:pPr marL="0" indent="0" algn="ctr">
              <a:buNone/>
            </a:pPr>
            <a:r>
              <a:rPr lang="en-US" i="1" dirty="0" smtClean="0"/>
              <a:t>Items that MIGHT affect the CR &amp; the outcome: </a:t>
            </a:r>
          </a:p>
          <a:p>
            <a:r>
              <a:rPr lang="en-US" dirty="0" smtClean="0"/>
              <a:t>Border wall funding </a:t>
            </a:r>
          </a:p>
          <a:p>
            <a:r>
              <a:rPr lang="en-US" dirty="0" smtClean="0"/>
              <a:t>Fighting forest fires &amp; recovery efforts </a:t>
            </a:r>
          </a:p>
          <a:p>
            <a:r>
              <a:rPr lang="en-US" dirty="0" smtClean="0"/>
              <a:t>Mueller investigation – protection of Mueller in particular </a:t>
            </a:r>
          </a:p>
          <a:p>
            <a:r>
              <a:rPr lang="en-US" dirty="0" smtClean="0"/>
              <a:t>Possibly factory closures due to tariffs </a:t>
            </a:r>
          </a:p>
          <a:p>
            <a:r>
              <a:rPr lang="en-US" dirty="0" smtClean="0"/>
              <a:t>Retirements &amp; departures </a:t>
            </a:r>
          </a:p>
          <a:p>
            <a:r>
              <a:rPr lang="en-US" dirty="0" smtClean="0"/>
              <a:t>The House flipping </a:t>
            </a:r>
          </a:p>
          <a:p>
            <a:r>
              <a:rPr lang="en-US" dirty="0" smtClean="0"/>
              <a:t>2020 elections </a:t>
            </a:r>
          </a:p>
          <a:p>
            <a:r>
              <a:rPr lang="en-US" dirty="0" smtClean="0"/>
              <a:t>Desire to get out of DC for the holidays</a:t>
            </a:r>
          </a:p>
          <a:p>
            <a:endParaRPr lang="en-US" dirty="0"/>
          </a:p>
        </p:txBody>
      </p:sp>
    </p:spTree>
    <p:extLst>
      <p:ext uri="{BB962C8B-B14F-4D97-AF65-F5344CB8AC3E}">
        <p14:creationId xmlns:p14="http://schemas.microsoft.com/office/powerpoint/2010/main" val="1354055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 FY20 </a:t>
            </a:r>
            <a:endParaRPr lang="en-US" dirty="0"/>
          </a:p>
        </p:txBody>
      </p:sp>
      <p:sp>
        <p:nvSpPr>
          <p:cNvPr id="3" name="Content Placeholder 2"/>
          <p:cNvSpPr>
            <a:spLocks noGrp="1"/>
          </p:cNvSpPr>
          <p:nvPr>
            <p:ph idx="1"/>
          </p:nvPr>
        </p:nvSpPr>
        <p:spPr>
          <a:xfrm>
            <a:off x="311428" y="762000"/>
            <a:ext cx="8553449" cy="5113538"/>
          </a:xfrm>
        </p:spPr>
        <p:txBody>
          <a:bodyPr/>
          <a:lstStyle/>
          <a:p>
            <a:pPr marL="0" indent="0">
              <a:buNone/>
            </a:pPr>
            <a:r>
              <a:rPr lang="en-US" dirty="0" smtClean="0"/>
              <a:t>Recall that each year since the 2011 Budget Control Act, Congress has raised the caps set in the BCA for both non-defense and defense discretionary funds. </a:t>
            </a:r>
          </a:p>
          <a:p>
            <a:pPr marL="0" indent="0">
              <a:buNone/>
            </a:pPr>
            <a:endParaRPr lang="en-US" dirty="0"/>
          </a:p>
          <a:p>
            <a:pPr marL="0" indent="0">
              <a:buNone/>
            </a:pPr>
            <a:r>
              <a:rPr lang="en-US" dirty="0" smtClean="0"/>
              <a:t>The last bill raised the caps for FY18 &amp; FY19. </a:t>
            </a:r>
          </a:p>
          <a:p>
            <a:pPr marL="0" indent="0">
              <a:buNone/>
            </a:pPr>
            <a:endParaRPr lang="en-US" dirty="0"/>
          </a:p>
          <a:p>
            <a:pPr marL="0" indent="0">
              <a:buNone/>
            </a:pPr>
            <a:r>
              <a:rPr lang="en-US" dirty="0" smtClean="0"/>
              <a:t>If the caps are not raised again, then we are looking at a $55b cut to non-defense discretionary dollars. </a:t>
            </a:r>
            <a:endParaRPr lang="en-US" dirty="0"/>
          </a:p>
          <a:p>
            <a:pPr marL="0" indent="0">
              <a:buNone/>
            </a:pPr>
            <a:endParaRPr lang="en-US" dirty="0" smtClean="0"/>
          </a:p>
          <a:p>
            <a:pPr marL="0" indent="0">
              <a:buNone/>
            </a:pPr>
            <a:r>
              <a:rPr lang="en-US" dirty="0" smtClean="0"/>
              <a:t>As the Congress wraps up FY19 in December, there is conversation and concern around raising the caps for FY20 &amp; FY21. </a:t>
            </a:r>
          </a:p>
        </p:txBody>
      </p:sp>
    </p:spTree>
    <p:extLst>
      <p:ext uri="{BB962C8B-B14F-4D97-AF65-F5344CB8AC3E}">
        <p14:creationId xmlns:p14="http://schemas.microsoft.com/office/powerpoint/2010/main" val="1855189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 Note </a:t>
            </a:r>
            <a:endParaRPr lang="en-US" dirty="0"/>
          </a:p>
        </p:txBody>
      </p:sp>
      <p:sp>
        <p:nvSpPr>
          <p:cNvPr id="3" name="Content Placeholder 2"/>
          <p:cNvSpPr>
            <a:spLocks noGrp="1"/>
          </p:cNvSpPr>
          <p:nvPr>
            <p:ph idx="1"/>
          </p:nvPr>
        </p:nvSpPr>
        <p:spPr/>
        <p:txBody>
          <a:bodyPr/>
          <a:lstStyle/>
          <a:p>
            <a:pPr marL="0" indent="0">
              <a:buNone/>
            </a:pPr>
            <a:r>
              <a:rPr lang="en-US" dirty="0" smtClean="0"/>
              <a:t>Not only is 2020 a Census Year, but it is also a Presidential election year. </a:t>
            </a:r>
            <a:br>
              <a:rPr lang="en-US" dirty="0" smtClean="0"/>
            </a:br>
            <a:endParaRPr lang="en-US" dirty="0" smtClean="0"/>
          </a:p>
          <a:p>
            <a:pPr marL="0" indent="0" algn="ctr">
              <a:buNone/>
            </a:pPr>
            <a:r>
              <a:rPr lang="en-US" dirty="0" smtClean="0"/>
              <a:t>What does this mean? </a:t>
            </a:r>
          </a:p>
          <a:p>
            <a:pPr marL="0" indent="0">
              <a:buNone/>
            </a:pPr>
            <a:r>
              <a:rPr lang="en-US" dirty="0" smtClean="0"/>
              <a:t/>
            </a:r>
            <a:br>
              <a:rPr lang="en-US" dirty="0" smtClean="0"/>
            </a:br>
            <a:r>
              <a:rPr lang="en-US" dirty="0" smtClean="0"/>
              <a:t>Actions taken are about the 2020 election, and setting things up for victory.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892073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 Department of Education Action </a:t>
            </a:r>
            <a:endParaRPr lang="en-US" dirty="0"/>
          </a:p>
        </p:txBody>
      </p:sp>
    </p:spTree>
    <p:extLst>
      <p:ext uri="{BB962C8B-B14F-4D97-AF65-F5344CB8AC3E}">
        <p14:creationId xmlns:p14="http://schemas.microsoft.com/office/powerpoint/2010/main" val="3603888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Negotiated Rulemaking </a:t>
            </a:r>
            <a:endParaRPr lang="en-US" dirty="0"/>
          </a:p>
        </p:txBody>
      </p:sp>
      <p:sp>
        <p:nvSpPr>
          <p:cNvPr id="3" name="Content Placeholder 2"/>
          <p:cNvSpPr>
            <a:spLocks noGrp="1"/>
          </p:cNvSpPr>
          <p:nvPr>
            <p:ph idx="1"/>
          </p:nvPr>
        </p:nvSpPr>
        <p:spPr/>
        <p:txBody>
          <a:bodyPr/>
          <a:lstStyle/>
          <a:p>
            <a:pPr marL="0" indent="0">
              <a:buNone/>
            </a:pPr>
            <a:r>
              <a:rPr lang="en-US" dirty="0" smtClean="0"/>
              <a:t>U.S. Department of Education announced the creation of a negotiated rulemaking committee on Title IV of the Higher Education Act. </a:t>
            </a:r>
          </a:p>
          <a:p>
            <a:pPr marL="0" indent="0">
              <a:buNone/>
            </a:pPr>
            <a:r>
              <a:rPr lang="en-US" dirty="0" smtClean="0"/>
              <a:t>Structure: 1 main committee, which has the vote, and 3 subcommittees</a:t>
            </a:r>
          </a:p>
          <a:p>
            <a:pPr marL="0" indent="0">
              <a:buNone/>
            </a:pPr>
            <a:endParaRPr lang="en-US" dirty="0"/>
          </a:p>
          <a:p>
            <a:pPr marL="0" indent="0">
              <a:buNone/>
            </a:pPr>
            <a:r>
              <a:rPr lang="en-US" dirty="0" smtClean="0"/>
              <a:t>Main Committee: Accreditation and Innovation Committee</a:t>
            </a:r>
          </a:p>
          <a:p>
            <a:pPr marL="0" indent="0">
              <a:buNone/>
            </a:pPr>
            <a:r>
              <a:rPr lang="en-US" dirty="0" smtClean="0"/>
              <a:t>Subcommittees:</a:t>
            </a:r>
          </a:p>
          <a:p>
            <a:pPr marL="0" indent="0">
              <a:buNone/>
            </a:pPr>
            <a:r>
              <a:rPr lang="en-US" dirty="0"/>
              <a:t>	</a:t>
            </a:r>
            <a:r>
              <a:rPr lang="en-US" dirty="0" smtClean="0"/>
              <a:t>Distance Learning and Educational Innovation </a:t>
            </a:r>
          </a:p>
          <a:p>
            <a:pPr marL="0" indent="0">
              <a:buNone/>
            </a:pPr>
            <a:r>
              <a:rPr lang="en-US" dirty="0"/>
              <a:t>	</a:t>
            </a:r>
            <a:r>
              <a:rPr lang="en-US" dirty="0" smtClean="0"/>
              <a:t>Faith-Based Entities</a:t>
            </a:r>
          </a:p>
          <a:p>
            <a:pPr marL="0" indent="0">
              <a:buNone/>
            </a:pPr>
            <a:r>
              <a:rPr lang="en-US" dirty="0"/>
              <a:t>	</a:t>
            </a:r>
            <a:r>
              <a:rPr lang="en-US" dirty="0" smtClean="0"/>
              <a:t>TEACH Grants </a:t>
            </a:r>
          </a:p>
          <a:p>
            <a:endParaRPr lang="en-US" dirty="0"/>
          </a:p>
        </p:txBody>
      </p:sp>
    </p:spTree>
    <p:extLst>
      <p:ext uri="{BB962C8B-B14F-4D97-AF65-F5344CB8AC3E}">
        <p14:creationId xmlns:p14="http://schemas.microsoft.com/office/powerpoint/2010/main" val="4004888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Negotiated Rulemaking? </a:t>
            </a:r>
            <a:endParaRPr lang="en-US" dirty="0"/>
          </a:p>
        </p:txBody>
      </p:sp>
      <p:sp>
        <p:nvSpPr>
          <p:cNvPr id="3" name="Content Placeholder 2"/>
          <p:cNvSpPr>
            <a:spLocks noGrp="1"/>
          </p:cNvSpPr>
          <p:nvPr>
            <p:ph idx="1"/>
          </p:nvPr>
        </p:nvSpPr>
        <p:spPr/>
        <p:txBody>
          <a:bodyPr/>
          <a:lstStyle/>
          <a:p>
            <a:pPr marL="0" indent="0">
              <a:buNone/>
            </a:pPr>
            <a:r>
              <a:rPr lang="en-US" dirty="0" smtClean="0"/>
              <a:t>This is a formal process by which the federal government either amends or crafts regulations guiding the implementation of federal law. </a:t>
            </a:r>
          </a:p>
          <a:p>
            <a:pPr marL="0" indent="0">
              <a:buNone/>
            </a:pPr>
            <a:endParaRPr lang="en-US" dirty="0"/>
          </a:p>
          <a:p>
            <a:pPr marL="0" indent="0">
              <a:buNone/>
            </a:pPr>
            <a:r>
              <a:rPr lang="en-US" dirty="0" smtClean="0"/>
              <a:t>The committee (and in this case, subcommittees) meet to consider changes to or proposed regulations over a period of time (usually months). </a:t>
            </a:r>
          </a:p>
          <a:p>
            <a:pPr marL="0" indent="0">
              <a:buNone/>
            </a:pPr>
            <a:endParaRPr lang="en-US" dirty="0"/>
          </a:p>
          <a:p>
            <a:pPr marL="0" indent="0">
              <a:buNone/>
            </a:pPr>
            <a:r>
              <a:rPr lang="en-US" dirty="0" smtClean="0"/>
              <a:t>The committee votes either in agreement (consensus) or not, and the process moves forward accordingly. </a:t>
            </a:r>
          </a:p>
          <a:p>
            <a:pPr marL="0" indent="0">
              <a:buNone/>
            </a:pPr>
            <a:endParaRPr lang="en-US" dirty="0"/>
          </a:p>
        </p:txBody>
      </p:sp>
    </p:spTree>
    <p:extLst>
      <p:ext uri="{BB962C8B-B14F-4D97-AF65-F5344CB8AC3E}">
        <p14:creationId xmlns:p14="http://schemas.microsoft.com/office/powerpoint/2010/main" val="2326806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Negotiated Rulemaking? Continued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After the committee vote, the agreed upon proposal (if a consensus vote is reached) is published in the Federal Register for public comment. If no consensus is reached, the Department is free to put forward its chosen proposal for public comment. </a:t>
            </a:r>
          </a:p>
          <a:p>
            <a:pPr marL="0" indent="0">
              <a:buNone/>
            </a:pPr>
            <a:endParaRPr lang="en-US" dirty="0"/>
          </a:p>
          <a:p>
            <a:pPr marL="0" indent="0">
              <a:buNone/>
            </a:pPr>
            <a:r>
              <a:rPr lang="en-US" dirty="0" smtClean="0"/>
              <a:t>After the public comment, the Department reviews all the comments and amends the proposal accordingly or not, based on the given rationale that is included when the final rule is published. </a:t>
            </a:r>
          </a:p>
          <a:p>
            <a:pPr marL="0" indent="0">
              <a:buNone/>
            </a:pPr>
            <a:endParaRPr lang="en-US" dirty="0"/>
          </a:p>
          <a:p>
            <a:pPr marL="0" indent="0">
              <a:buNone/>
            </a:pPr>
            <a:r>
              <a:rPr lang="en-US" dirty="0" smtClean="0"/>
              <a:t>This process takes approximately 18 months, but can go longer (recall the teacher preparation program regulations).</a:t>
            </a:r>
            <a:endParaRPr lang="en-US" dirty="0"/>
          </a:p>
        </p:txBody>
      </p:sp>
    </p:spTree>
    <p:extLst>
      <p:ext uri="{BB962C8B-B14F-4D97-AF65-F5344CB8AC3E}">
        <p14:creationId xmlns:p14="http://schemas.microsoft.com/office/powerpoint/2010/main" val="3210043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Questions will be taken at the end of the presentation.</a:t>
            </a:r>
            <a:endParaRPr lang="en-US" dirty="0"/>
          </a:p>
        </p:txBody>
      </p:sp>
    </p:spTree>
    <p:extLst>
      <p:ext uri="{BB962C8B-B14F-4D97-AF65-F5344CB8AC3E}">
        <p14:creationId xmlns:p14="http://schemas.microsoft.com/office/powerpoint/2010/main" val="1758132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 Not Forget: </a:t>
            </a:r>
            <a:br>
              <a:rPr lang="en-US" dirty="0" smtClean="0"/>
            </a:br>
            <a:r>
              <a:rPr lang="en-US" dirty="0" smtClean="0"/>
              <a:t>Your VOICE Can Make a Difference!</a:t>
            </a:r>
            <a:endParaRPr lang="en-US" dirty="0"/>
          </a:p>
        </p:txBody>
      </p:sp>
    </p:spTree>
    <p:extLst>
      <p:ext uri="{BB962C8B-B14F-4D97-AF65-F5344CB8AC3E}">
        <p14:creationId xmlns:p14="http://schemas.microsoft.com/office/powerpoint/2010/main" val="1179570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63" y="205904"/>
            <a:ext cx="8559388" cy="1165696"/>
          </a:xfrm>
        </p:spPr>
        <p:txBody>
          <a:bodyPr>
            <a:normAutofit/>
          </a:bodyPr>
          <a:lstStyle/>
          <a:p>
            <a:r>
              <a:rPr lang="en-US" dirty="0" smtClean="0"/>
              <a:t>IMPORTANT BACKGROUND WORK FOR YOUR ADVOCACY</a:t>
            </a:r>
            <a:endParaRPr lang="en-US" dirty="0"/>
          </a:p>
        </p:txBody>
      </p:sp>
      <p:sp>
        <p:nvSpPr>
          <p:cNvPr id="3" name="Content Placeholder 2"/>
          <p:cNvSpPr>
            <a:spLocks noGrp="1"/>
          </p:cNvSpPr>
          <p:nvPr>
            <p:ph idx="1"/>
          </p:nvPr>
        </p:nvSpPr>
        <p:spPr>
          <a:xfrm>
            <a:off x="304802" y="1295401"/>
            <a:ext cx="8553449" cy="4841174"/>
          </a:xfrm>
        </p:spPr>
        <p:txBody>
          <a:bodyPr/>
          <a:lstStyle/>
          <a:p>
            <a:pPr marL="0" indent="0">
              <a:buNone/>
            </a:pPr>
            <a:r>
              <a:rPr lang="en-US" b="1" dirty="0" smtClean="0">
                <a:solidFill>
                  <a:srgbClr val="0070C0"/>
                </a:solidFill>
              </a:rPr>
              <a:t>Please</a:t>
            </a:r>
            <a:r>
              <a:rPr lang="en-US" dirty="0" smtClean="0"/>
              <a:t> be sure to do the following as you engage in advocacy:</a:t>
            </a:r>
          </a:p>
          <a:p>
            <a:r>
              <a:rPr lang="en-US" dirty="0" smtClean="0"/>
              <a:t>Check your </a:t>
            </a:r>
            <a:r>
              <a:rPr lang="en-US" dirty="0" smtClean="0">
                <a:solidFill>
                  <a:srgbClr val="0070C0"/>
                </a:solidFill>
              </a:rPr>
              <a:t>faculty/staff handbook </a:t>
            </a:r>
            <a:r>
              <a:rPr lang="en-US" dirty="0" smtClean="0"/>
              <a:t>to be clear on the guidelines to advocating using your title and institutional address. </a:t>
            </a:r>
          </a:p>
          <a:p>
            <a:r>
              <a:rPr lang="en-US" dirty="0" smtClean="0"/>
              <a:t>Connect with your </a:t>
            </a:r>
            <a:r>
              <a:rPr lang="en-US" dirty="0" smtClean="0">
                <a:solidFill>
                  <a:srgbClr val="0070C0"/>
                </a:solidFill>
              </a:rPr>
              <a:t>institution’s government relations staff </a:t>
            </a:r>
            <a:r>
              <a:rPr lang="en-US" dirty="0" smtClean="0"/>
              <a:t>to coordinate and collaborate in your efforts. You don’t want to inadvertently cause problems with your institution’s efforts and agenda.</a:t>
            </a:r>
          </a:p>
          <a:p>
            <a:pPr marL="0" indent="0" algn="ctr">
              <a:buNone/>
            </a:pPr>
            <a:r>
              <a:rPr lang="en-US" b="1" i="1" dirty="0" smtClean="0">
                <a:solidFill>
                  <a:srgbClr val="0070C0"/>
                </a:solidFill>
              </a:rPr>
              <a:t>Remember, you can always advocate as a private citizen, not using your title, institutional address</a:t>
            </a:r>
            <a:r>
              <a:rPr lang="en-US" b="1" i="1" dirty="0">
                <a:solidFill>
                  <a:srgbClr val="0070C0"/>
                </a:solidFill>
              </a:rPr>
              <a:t> </a:t>
            </a:r>
            <a:r>
              <a:rPr lang="en-US" b="1" i="1" dirty="0" smtClean="0">
                <a:solidFill>
                  <a:srgbClr val="0070C0"/>
                </a:solidFill>
              </a:rPr>
              <a:t>&amp; email. </a:t>
            </a:r>
          </a:p>
        </p:txBody>
      </p:sp>
    </p:spTree>
    <p:extLst>
      <p:ext uri="{BB962C8B-B14F-4D97-AF65-F5344CB8AC3E}">
        <p14:creationId xmlns:p14="http://schemas.microsoft.com/office/powerpoint/2010/main" val="1794614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Sign Up for the AACTE Action Alerts </a:t>
            </a:r>
            <a:endParaRPr lang="en-US" dirty="0"/>
          </a:p>
        </p:txBody>
      </p:sp>
      <p:sp>
        <p:nvSpPr>
          <p:cNvPr id="3" name="Content Placeholder 2"/>
          <p:cNvSpPr>
            <a:spLocks noGrp="1"/>
          </p:cNvSpPr>
          <p:nvPr>
            <p:ph idx="1"/>
          </p:nvPr>
        </p:nvSpPr>
        <p:spPr/>
        <p:txBody>
          <a:bodyPr/>
          <a:lstStyle/>
          <a:p>
            <a:pPr marL="0" indent="0" algn="ctr">
              <a:buNone/>
            </a:pPr>
            <a:r>
              <a:rPr lang="en-US" b="1" dirty="0" smtClean="0"/>
              <a:t>Remember, this is </a:t>
            </a:r>
            <a:r>
              <a:rPr lang="en-US" b="1" u="sng" dirty="0" smtClean="0"/>
              <a:t>not limited to</a:t>
            </a:r>
            <a:r>
              <a:rPr lang="en-US" b="1" dirty="0" smtClean="0"/>
              <a:t> AACTE members – </a:t>
            </a:r>
          </a:p>
          <a:p>
            <a:pPr marL="0" indent="0" algn="ctr">
              <a:buNone/>
            </a:pPr>
            <a:r>
              <a:rPr lang="en-US" b="1" dirty="0" smtClean="0"/>
              <a:t>your campus and national colleagues, your PK-12 partners, your students, your family &amp; friends can all participate! </a:t>
            </a:r>
          </a:p>
          <a:p>
            <a:pPr marL="0" indent="0" algn="ctr">
              <a:buNone/>
            </a:pPr>
            <a:endParaRPr lang="en-US" sz="800" i="1" dirty="0" smtClean="0"/>
          </a:p>
          <a:p>
            <a:pPr marL="0" indent="0" algn="ctr">
              <a:buNone/>
            </a:pPr>
            <a:r>
              <a:rPr lang="en-US" i="1" dirty="0" smtClean="0">
                <a:effectLst>
                  <a:outerShdw blurRad="38100" dist="38100" dir="2700000" algn="tl">
                    <a:srgbClr val="000000">
                      <a:alpha val="43137"/>
                    </a:srgbClr>
                  </a:outerShdw>
                </a:effectLst>
              </a:rPr>
              <a:t>Please help spread the word! </a:t>
            </a:r>
          </a:p>
          <a:p>
            <a:pPr marL="0" indent="0" algn="ctr">
              <a:buNone/>
            </a:pPr>
            <a:endParaRPr lang="en-US" sz="800" b="1" dirty="0"/>
          </a:p>
          <a:p>
            <a:pPr marL="0" indent="0" algn="ctr">
              <a:buNone/>
            </a:pPr>
            <a:r>
              <a:rPr lang="en-US" b="1" dirty="0">
                <a:hlinkClick r:id="rId2"/>
              </a:rPr>
              <a:t>http://</a:t>
            </a:r>
            <a:r>
              <a:rPr lang="en-US" b="1" dirty="0" smtClean="0">
                <a:hlinkClick r:id="rId2"/>
              </a:rPr>
              <a:t>bit.ly/ActionAlertSignup</a:t>
            </a:r>
            <a:r>
              <a:rPr lang="en-US" b="1" dirty="0" smtClean="0"/>
              <a:t> </a:t>
            </a:r>
            <a:endParaRPr lang="en-US" b="1" dirty="0"/>
          </a:p>
          <a:p>
            <a:endParaRPr lang="en-US" dirty="0"/>
          </a:p>
        </p:txBody>
      </p:sp>
      <p:pic>
        <p:nvPicPr>
          <p:cNvPr id="4" name="Picture 3"/>
          <p:cNvPicPr>
            <a:picLocks noChangeAspect="1"/>
          </p:cNvPicPr>
          <p:nvPr/>
        </p:nvPicPr>
        <p:blipFill>
          <a:blip r:embed="rId3"/>
          <a:stretch>
            <a:fillRect/>
          </a:stretch>
        </p:blipFill>
        <p:spPr>
          <a:xfrm>
            <a:off x="3627498" y="4038600"/>
            <a:ext cx="1902117" cy="1908213"/>
          </a:xfrm>
          <a:prstGeom prst="rect">
            <a:avLst/>
          </a:prstGeom>
        </p:spPr>
      </p:pic>
    </p:spTree>
    <p:extLst>
      <p:ext uri="{BB962C8B-B14F-4D97-AF65-F5344CB8AC3E}">
        <p14:creationId xmlns:p14="http://schemas.microsoft.com/office/powerpoint/2010/main" val="3352680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Actions and Engagement </a:t>
            </a:r>
            <a:endParaRPr lang="en-US" dirty="0"/>
          </a:p>
        </p:txBody>
      </p:sp>
    </p:spTree>
    <p:extLst>
      <p:ext uri="{BB962C8B-B14F-4D97-AF65-F5344CB8AC3E}">
        <p14:creationId xmlns:p14="http://schemas.microsoft.com/office/powerpoint/2010/main" val="570226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November 2018 Key Advocacy Actions</a:t>
            </a:r>
            <a:endParaRPr lang="en-US" dirty="0"/>
          </a:p>
        </p:txBody>
      </p:sp>
      <p:sp>
        <p:nvSpPr>
          <p:cNvPr id="3" name="Content Placeholder 2"/>
          <p:cNvSpPr>
            <a:spLocks noGrp="1"/>
          </p:cNvSpPr>
          <p:nvPr>
            <p:ph idx="1"/>
          </p:nvPr>
        </p:nvSpPr>
        <p:spPr>
          <a:xfrm>
            <a:off x="304802" y="1023037"/>
            <a:ext cx="8553449" cy="5301563"/>
          </a:xfrm>
        </p:spPr>
        <p:txBody>
          <a:bodyPr>
            <a:normAutofit fontScale="85000" lnSpcReduction="20000"/>
          </a:bodyPr>
          <a:lstStyle/>
          <a:p>
            <a:pPr marL="0" indent="0">
              <a:buNone/>
            </a:pPr>
            <a:r>
              <a:rPr lang="en-US" sz="2600" b="1" i="1" dirty="0"/>
              <a:t>Connect </a:t>
            </a:r>
            <a:r>
              <a:rPr lang="en-US" sz="2600" dirty="0"/>
              <a:t>with your institutional government </a:t>
            </a:r>
            <a:r>
              <a:rPr lang="en-US" sz="2600" dirty="0" smtClean="0"/>
              <a:t>relations (GR) staffer/staff </a:t>
            </a:r>
            <a:r>
              <a:rPr lang="en-US" sz="2600" dirty="0"/>
              <a:t>to be a resource </a:t>
            </a:r>
            <a:r>
              <a:rPr lang="en-US" sz="2600" dirty="0" smtClean="0"/>
              <a:t>moving forward </a:t>
            </a:r>
            <a:r>
              <a:rPr lang="en-US" sz="2600" i="1" u="sng" dirty="0" smtClean="0"/>
              <a:t>if </a:t>
            </a:r>
            <a:r>
              <a:rPr lang="en-US" sz="2600" i="1" u="sng" dirty="0"/>
              <a:t>you have not already!</a:t>
            </a:r>
            <a:endParaRPr lang="en-US" sz="2600" u="sng" dirty="0"/>
          </a:p>
          <a:p>
            <a:pPr marL="0" indent="0">
              <a:buNone/>
            </a:pPr>
            <a:endParaRPr lang="en-US" sz="2600" dirty="0" smtClean="0"/>
          </a:p>
          <a:p>
            <a:pPr marL="0" indent="0">
              <a:buNone/>
            </a:pPr>
            <a:r>
              <a:rPr lang="en-US" sz="2600" b="1" i="1" dirty="0" smtClean="0"/>
              <a:t>Work with your GR staff </a:t>
            </a:r>
            <a:r>
              <a:rPr lang="en-US" sz="2600" dirty="0" smtClean="0"/>
              <a:t>to invite your elected officials (state and/or federal) to visit your programs during congressional/legislative recesses. </a:t>
            </a:r>
          </a:p>
          <a:p>
            <a:pPr marL="0" indent="0">
              <a:buNone/>
            </a:pPr>
            <a:endParaRPr lang="en-US" sz="2600" dirty="0"/>
          </a:p>
          <a:p>
            <a:pPr marL="0" indent="0">
              <a:buNone/>
            </a:pPr>
            <a:r>
              <a:rPr lang="en-US" sz="2600" dirty="0" smtClean="0"/>
              <a:t>Start learning about your new state and federal elected officials (as appropriate). </a:t>
            </a:r>
          </a:p>
          <a:p>
            <a:pPr marL="0" indent="0">
              <a:buNone/>
            </a:pPr>
            <a:endParaRPr lang="en-US" sz="2600" dirty="0"/>
          </a:p>
          <a:p>
            <a:pPr marL="0" indent="0">
              <a:buNone/>
            </a:pPr>
            <a:r>
              <a:rPr lang="en-US" sz="2600" dirty="0" smtClean="0"/>
              <a:t>Engage with your AACTE state chapter and its advocacy efforts. </a:t>
            </a:r>
          </a:p>
          <a:p>
            <a:pPr marL="0" indent="0">
              <a:buNone/>
            </a:pPr>
            <a:endParaRPr lang="en-US" sz="2600" dirty="0"/>
          </a:p>
          <a:p>
            <a:pPr marL="0" indent="0">
              <a:buNone/>
            </a:pPr>
            <a:r>
              <a:rPr lang="en-US" sz="2600" b="1" dirty="0">
                <a:effectLst>
                  <a:outerShdw blurRad="38100" dist="38100" dir="2700000" algn="tl">
                    <a:srgbClr val="000000">
                      <a:alpha val="43137"/>
                    </a:srgbClr>
                  </a:outerShdw>
                </a:effectLst>
              </a:rPr>
              <a:t>Sign up for </a:t>
            </a:r>
            <a:r>
              <a:rPr lang="en-US" sz="2600" b="1" dirty="0">
                <a:solidFill>
                  <a:srgbClr val="FF0000"/>
                </a:solidFill>
                <a:effectLst>
                  <a:outerShdw blurRad="38100" dist="38100" dir="2700000" algn="tl">
                    <a:srgbClr val="000000">
                      <a:alpha val="43137"/>
                    </a:srgbClr>
                  </a:outerShdw>
                </a:effectLst>
                <a:hlinkClick r:id="rId2"/>
              </a:rPr>
              <a:t>AACTE Action Alerts </a:t>
            </a:r>
            <a:r>
              <a:rPr lang="en-US" sz="2600" b="1" dirty="0">
                <a:effectLst>
                  <a:outerShdw blurRad="38100" dist="38100" dir="2700000" algn="tl">
                    <a:srgbClr val="000000">
                      <a:alpha val="43137"/>
                    </a:srgbClr>
                  </a:outerShdw>
                </a:effectLst>
              </a:rPr>
              <a:t>if you have not and explore the</a:t>
            </a:r>
            <a:r>
              <a:rPr lang="en-US" sz="2600" b="1" dirty="0">
                <a:solidFill>
                  <a:srgbClr val="0070C0"/>
                </a:solidFill>
                <a:effectLst>
                  <a:outerShdw blurRad="38100" dist="38100" dir="2700000" algn="tl">
                    <a:srgbClr val="000000">
                      <a:alpha val="43137"/>
                    </a:srgbClr>
                  </a:outerShdw>
                </a:effectLst>
              </a:rPr>
              <a:t> </a:t>
            </a:r>
            <a:r>
              <a:rPr lang="en-US" sz="2600" b="1" dirty="0">
                <a:solidFill>
                  <a:srgbClr val="0070C0"/>
                </a:solidFill>
                <a:effectLst>
                  <a:outerShdw blurRad="38100" dist="38100" dir="2700000" algn="tl">
                    <a:srgbClr val="000000">
                      <a:alpha val="43137"/>
                    </a:srgbClr>
                  </a:outerShdw>
                </a:effectLst>
                <a:hlinkClick r:id="rId3"/>
              </a:rPr>
              <a:t>AACTE Advocacy Center</a:t>
            </a:r>
            <a:r>
              <a:rPr lang="en-US" sz="2600" b="1" dirty="0">
                <a:solidFill>
                  <a:srgbClr val="0070C0"/>
                </a:solidFill>
                <a:effectLst>
                  <a:outerShdw blurRad="38100" dist="38100" dir="2700000" algn="tl">
                    <a:srgbClr val="000000">
                      <a:alpha val="43137"/>
                    </a:srgbClr>
                  </a:outerShdw>
                </a:effectLst>
              </a:rPr>
              <a:t>! </a:t>
            </a:r>
          </a:p>
          <a:p>
            <a:pPr marL="0" indent="0">
              <a:buNone/>
            </a:pPr>
            <a:endParaRPr lang="en-US" sz="2600" dirty="0" smtClean="0"/>
          </a:p>
          <a:p>
            <a:pPr marL="0" indent="0">
              <a:buNone/>
            </a:pPr>
            <a:r>
              <a:rPr lang="en-US" dirty="0"/>
              <a:t> </a:t>
            </a:r>
          </a:p>
        </p:txBody>
      </p:sp>
    </p:spTree>
    <p:extLst>
      <p:ext uri="{BB962C8B-B14F-4D97-AF65-F5344CB8AC3E}">
        <p14:creationId xmlns:p14="http://schemas.microsoft.com/office/powerpoint/2010/main" val="2256816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715"/>
            <a:ext cx="8559388" cy="552085"/>
          </a:xfrm>
        </p:spPr>
        <p:txBody>
          <a:bodyPr/>
          <a:lstStyle/>
          <a:p>
            <a:r>
              <a:rPr lang="en-US" dirty="0" smtClean="0"/>
              <a:t>Resources For YOU</a:t>
            </a:r>
            <a:endParaRPr lang="en-US" dirty="0"/>
          </a:p>
        </p:txBody>
      </p:sp>
      <p:sp>
        <p:nvSpPr>
          <p:cNvPr id="3" name="Content Placeholder 2"/>
          <p:cNvSpPr>
            <a:spLocks noGrp="1"/>
          </p:cNvSpPr>
          <p:nvPr>
            <p:ph idx="1"/>
          </p:nvPr>
        </p:nvSpPr>
        <p:spPr>
          <a:xfrm>
            <a:off x="152400" y="609600"/>
            <a:ext cx="8553449" cy="5562599"/>
          </a:xfrm>
        </p:spPr>
        <p:txBody>
          <a:bodyPr>
            <a:normAutofit fontScale="77500" lnSpcReduction="20000"/>
          </a:bodyPr>
          <a:lstStyle/>
          <a:p>
            <a:pPr marL="0" indent="0" algn="ctr">
              <a:buNone/>
            </a:pPr>
            <a:endParaRPr lang="en-US" dirty="0" smtClean="0">
              <a:hlinkClick r:id="rId2"/>
            </a:endParaRPr>
          </a:p>
          <a:p>
            <a:pPr marL="0" indent="0" algn="ctr">
              <a:buNone/>
            </a:pPr>
            <a:r>
              <a:rPr lang="en-US" sz="3100" dirty="0" smtClean="0">
                <a:hlinkClick r:id="rId2"/>
              </a:rPr>
              <a:t>Advocacy Center</a:t>
            </a:r>
            <a:r>
              <a:rPr lang="en-US" sz="3100" dirty="0" smtClean="0"/>
              <a:t> </a:t>
            </a:r>
          </a:p>
          <a:p>
            <a:pPr marL="0" indent="0" algn="ctr">
              <a:buNone/>
            </a:pPr>
            <a:endParaRPr lang="en-US" sz="3100" dirty="0" smtClean="0"/>
          </a:p>
          <a:p>
            <a:pPr marL="0" indent="0" algn="ctr">
              <a:buNone/>
            </a:pPr>
            <a:r>
              <a:rPr lang="en-US" sz="3100" dirty="0" smtClean="0"/>
              <a:t>Advocacy Guides</a:t>
            </a:r>
          </a:p>
          <a:p>
            <a:pPr marL="0" indent="0" algn="ctr">
              <a:buNone/>
            </a:pPr>
            <a:endParaRPr lang="en-US" sz="3100" b="1" dirty="0" smtClean="0"/>
          </a:p>
          <a:p>
            <a:pPr marL="0" indent="0" algn="ctr">
              <a:buNone/>
            </a:pPr>
            <a:r>
              <a:rPr lang="en-US" sz="3100" dirty="0" smtClean="0"/>
              <a:t>AACTE Action Alerts </a:t>
            </a:r>
          </a:p>
          <a:p>
            <a:pPr marL="0" indent="0" algn="ctr">
              <a:buNone/>
            </a:pPr>
            <a:endParaRPr lang="en-US" sz="3100" dirty="0" smtClean="0"/>
          </a:p>
          <a:p>
            <a:pPr marL="0" indent="0" algn="ctr">
              <a:buNone/>
            </a:pPr>
            <a:r>
              <a:rPr lang="en-US" sz="3100" dirty="0" smtClean="0"/>
              <a:t>Blogs – </a:t>
            </a:r>
            <a:r>
              <a:rPr lang="en-US" sz="3100" dirty="0" smtClean="0">
                <a:hlinkClick r:id="rId3"/>
              </a:rPr>
              <a:t>Ed Prep Matters</a:t>
            </a:r>
            <a:r>
              <a:rPr lang="en-US" sz="3100" dirty="0" smtClean="0"/>
              <a:t> </a:t>
            </a:r>
          </a:p>
          <a:p>
            <a:pPr marL="0" indent="0" algn="ctr">
              <a:buNone/>
            </a:pPr>
            <a:endParaRPr lang="en-US" sz="3100" dirty="0"/>
          </a:p>
          <a:p>
            <a:pPr marL="0" indent="0" algn="ctr">
              <a:buNone/>
            </a:pPr>
            <a:r>
              <a:rPr lang="en-US" sz="3100" dirty="0" smtClean="0"/>
              <a:t>Tweets -  @AACTE, @Koolbeck </a:t>
            </a:r>
          </a:p>
          <a:p>
            <a:pPr marL="0" indent="0" algn="ctr">
              <a:buNone/>
            </a:pPr>
            <a:endParaRPr lang="en-US" sz="3100" dirty="0"/>
          </a:p>
          <a:p>
            <a:pPr marL="0" indent="0" algn="ctr">
              <a:buNone/>
            </a:pPr>
            <a:r>
              <a:rPr lang="en-US" sz="3100" dirty="0" smtClean="0"/>
              <a:t>Websites on </a:t>
            </a:r>
            <a:r>
              <a:rPr lang="en-US" sz="3100" dirty="0" smtClean="0">
                <a:hlinkClick r:id="rId4"/>
              </a:rPr>
              <a:t>state</a:t>
            </a:r>
            <a:r>
              <a:rPr lang="en-US" sz="3100" dirty="0" smtClean="0"/>
              <a:t> and </a:t>
            </a:r>
            <a:r>
              <a:rPr lang="en-US" sz="3100" dirty="0" smtClean="0">
                <a:hlinkClick r:id="rId5"/>
              </a:rPr>
              <a:t>federal</a:t>
            </a:r>
            <a:r>
              <a:rPr lang="en-US" sz="3100" dirty="0" smtClean="0"/>
              <a:t> policy </a:t>
            </a:r>
          </a:p>
          <a:p>
            <a:pPr marL="0" indent="0" algn="ctr">
              <a:buNone/>
            </a:pPr>
            <a:endParaRPr lang="en-US" sz="3100" dirty="0" smtClean="0"/>
          </a:p>
          <a:p>
            <a:pPr marL="0" indent="0" algn="ctr">
              <a:buNone/>
            </a:pPr>
            <a:r>
              <a:rPr lang="en-US" sz="3100" dirty="0" smtClean="0"/>
              <a:t>Monthly </a:t>
            </a:r>
            <a:r>
              <a:rPr lang="en-US" sz="3100" dirty="0"/>
              <a:t>Federal update </a:t>
            </a:r>
            <a:r>
              <a:rPr lang="en-US" sz="3100" dirty="0">
                <a:hlinkClick r:id="rId6"/>
              </a:rPr>
              <a:t>webinars</a:t>
            </a:r>
            <a:r>
              <a:rPr lang="en-US" sz="3100" dirty="0"/>
              <a:t> </a:t>
            </a:r>
          </a:p>
          <a:p>
            <a:pPr marL="0" indent="0" algn="ctr">
              <a:buNone/>
            </a:pPr>
            <a:r>
              <a:rPr lang="en-US" sz="3100" dirty="0" smtClean="0"/>
              <a:t>	</a:t>
            </a:r>
            <a:endParaRPr lang="en-US" sz="3100" dirty="0"/>
          </a:p>
        </p:txBody>
      </p:sp>
    </p:spTree>
    <p:extLst>
      <p:ext uri="{BB962C8B-B14F-4D97-AF65-F5344CB8AC3E}">
        <p14:creationId xmlns:p14="http://schemas.microsoft.com/office/powerpoint/2010/main" val="138459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2486216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8653649" cy="2438400"/>
          </a:xfrm>
        </p:spPr>
        <p:txBody>
          <a:bodyPr>
            <a:normAutofit/>
          </a:bodyPr>
          <a:lstStyle/>
          <a:p>
            <a:r>
              <a:rPr lang="en-US" dirty="0" smtClean="0">
                <a:hlinkClick r:id="rId2"/>
              </a:rPr>
              <a:t>dkoolbeck@aacte.org</a:t>
            </a:r>
            <a:r>
              <a:rPr lang="en-US" dirty="0" smtClean="0"/>
              <a:t> </a:t>
            </a:r>
            <a:br>
              <a:rPr lang="en-US" dirty="0" smtClean="0"/>
            </a:br>
            <a:r>
              <a:rPr lang="en-US" dirty="0" smtClean="0"/>
              <a:t>202.478.4506</a:t>
            </a:r>
            <a:br>
              <a:rPr lang="en-US" dirty="0" smtClean="0"/>
            </a:br>
            <a:endParaRPr lang="en-US" dirty="0"/>
          </a:p>
        </p:txBody>
      </p:sp>
    </p:spTree>
    <p:extLst>
      <p:ext uri="{BB962C8B-B14F-4D97-AF65-F5344CB8AC3E}">
        <p14:creationId xmlns:p14="http://schemas.microsoft.com/office/powerpoint/2010/main" val="526453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Midterm Results </a:t>
            </a:r>
            <a:br>
              <a:rPr lang="en-US" dirty="0" smtClean="0"/>
            </a:br>
            <a:endParaRPr lang="en-US" dirty="0"/>
          </a:p>
        </p:txBody>
      </p:sp>
    </p:spTree>
    <p:extLst>
      <p:ext uri="{BB962C8B-B14F-4D97-AF65-F5344CB8AC3E}">
        <p14:creationId xmlns:p14="http://schemas.microsoft.com/office/powerpoint/2010/main" val="999404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116th Congress </a:t>
            </a:r>
            <a:endParaRPr lang="en-US" dirty="0"/>
          </a:p>
        </p:txBody>
      </p:sp>
    </p:spTree>
    <p:extLst>
      <p:ext uri="{BB962C8B-B14F-4D97-AF65-F5344CB8AC3E}">
        <p14:creationId xmlns:p14="http://schemas.microsoft.com/office/powerpoint/2010/main" val="685052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House of Representatives </a:t>
            </a:r>
            <a:endParaRPr lang="en-US" dirty="0"/>
          </a:p>
        </p:txBody>
      </p:sp>
      <p:sp>
        <p:nvSpPr>
          <p:cNvPr id="3" name="Content Placeholder 2"/>
          <p:cNvSpPr>
            <a:spLocks noGrp="1"/>
          </p:cNvSpPr>
          <p:nvPr>
            <p:ph idx="1"/>
          </p:nvPr>
        </p:nvSpPr>
        <p:spPr/>
        <p:txBody>
          <a:bodyPr/>
          <a:lstStyle/>
          <a:p>
            <a:pPr marL="0" indent="0">
              <a:buNone/>
            </a:pPr>
            <a:r>
              <a:rPr lang="en-US" dirty="0" smtClean="0"/>
              <a:t>The House has “flipped”, meaning that the Minority will take control in the new Congress. </a:t>
            </a:r>
          </a:p>
          <a:p>
            <a:pPr marL="0" indent="0">
              <a:buNone/>
            </a:pPr>
            <a:endParaRPr lang="en-US" dirty="0"/>
          </a:p>
          <a:p>
            <a:pPr marL="0" indent="0">
              <a:buNone/>
            </a:pPr>
            <a:r>
              <a:rPr lang="en-US" dirty="0" smtClean="0"/>
              <a:t>Results: Keep in mind not all races are called yet! </a:t>
            </a:r>
            <a:br>
              <a:rPr lang="en-US" dirty="0" smtClean="0"/>
            </a:br>
            <a:endParaRPr lang="en-US" dirty="0" smtClean="0"/>
          </a:p>
          <a:p>
            <a:pPr marL="0" indent="0">
              <a:buNone/>
            </a:pPr>
            <a:r>
              <a:rPr lang="en-US" dirty="0" smtClean="0"/>
              <a:t>Democratic Members: 234</a:t>
            </a:r>
          </a:p>
          <a:p>
            <a:pPr marL="0" indent="0">
              <a:buNone/>
            </a:pPr>
            <a:r>
              <a:rPr lang="en-US" dirty="0" smtClean="0"/>
              <a:t>Republican Members: 200</a:t>
            </a:r>
          </a:p>
          <a:p>
            <a:pPr marL="0" indent="0">
              <a:buNone/>
            </a:pPr>
            <a:endParaRPr lang="en-US" dirty="0"/>
          </a:p>
          <a:p>
            <a:pPr marL="0" indent="0">
              <a:buNone/>
            </a:pPr>
            <a:r>
              <a:rPr lang="en-US" dirty="0" smtClean="0"/>
              <a:t>Transition includes committees, where the tradition is that the Majority have 2/3 of the staff and seats to the 1/3 staff and seats of the Minority. </a:t>
            </a:r>
            <a:endParaRPr lang="en-US" dirty="0"/>
          </a:p>
        </p:txBody>
      </p:sp>
    </p:spTree>
    <p:extLst>
      <p:ext uri="{BB962C8B-B14F-4D97-AF65-F5344CB8AC3E}">
        <p14:creationId xmlns:p14="http://schemas.microsoft.com/office/powerpoint/2010/main" val="1203583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of the House </a:t>
            </a:r>
            <a:endParaRPr lang="en-US" dirty="0"/>
          </a:p>
        </p:txBody>
      </p:sp>
      <p:sp>
        <p:nvSpPr>
          <p:cNvPr id="3" name="Content Placeholder 2"/>
          <p:cNvSpPr>
            <a:spLocks noGrp="1"/>
          </p:cNvSpPr>
          <p:nvPr>
            <p:ph idx="1"/>
          </p:nvPr>
        </p:nvSpPr>
        <p:spPr/>
        <p:txBody>
          <a:bodyPr/>
          <a:lstStyle/>
          <a:p>
            <a:pPr marL="0" indent="0">
              <a:buNone/>
            </a:pPr>
            <a:r>
              <a:rPr lang="en-US" i="1" dirty="0" smtClean="0"/>
              <a:t>Democrats</a:t>
            </a:r>
            <a:r>
              <a:rPr lang="en-US" dirty="0" smtClean="0"/>
              <a:t> will vote the week of Nov 26 on their leadership nominations for the House; expected are: </a:t>
            </a:r>
          </a:p>
          <a:p>
            <a:r>
              <a:rPr lang="en-US" dirty="0" smtClean="0"/>
              <a:t>Speaker – Rep. Nancy Pelosi (CA) </a:t>
            </a:r>
          </a:p>
          <a:p>
            <a:r>
              <a:rPr lang="en-US" dirty="0" smtClean="0"/>
              <a:t>Majority </a:t>
            </a:r>
            <a:r>
              <a:rPr lang="en-US" dirty="0" smtClean="0"/>
              <a:t>Leader </a:t>
            </a:r>
            <a:r>
              <a:rPr lang="en-US" dirty="0" smtClean="0"/>
              <a:t>– Rep. Steny H. Hoyer (MD)</a:t>
            </a:r>
          </a:p>
          <a:p>
            <a:r>
              <a:rPr lang="en-US" dirty="0" smtClean="0"/>
              <a:t>Majority Whip – Rep. James Clybourn (SC)</a:t>
            </a:r>
          </a:p>
          <a:p>
            <a:r>
              <a:rPr lang="en-US" dirty="0" smtClean="0"/>
              <a:t>Assistant Democratic Leader Rep. Ben Ray Lujan (NM)</a:t>
            </a:r>
          </a:p>
          <a:p>
            <a:pPr marL="0" indent="0">
              <a:buNone/>
            </a:pPr>
            <a:endParaRPr lang="en-US" dirty="0" smtClean="0"/>
          </a:p>
          <a:p>
            <a:pPr marL="0" indent="0">
              <a:buNone/>
            </a:pPr>
            <a:r>
              <a:rPr lang="en-US" dirty="0" smtClean="0"/>
              <a:t>Republicans have already voted:</a:t>
            </a:r>
          </a:p>
          <a:p>
            <a:r>
              <a:rPr lang="en-US" dirty="0" smtClean="0"/>
              <a:t>Minority Leader – Rep. Kevin McCarthy (CA) </a:t>
            </a:r>
          </a:p>
          <a:p>
            <a:r>
              <a:rPr lang="en-US" dirty="0" smtClean="0"/>
              <a:t>Minority Whip – Rep. Steve Scalise (LA) </a:t>
            </a:r>
          </a:p>
          <a:p>
            <a:pPr marL="0" indent="0">
              <a:buNone/>
            </a:pPr>
            <a:endParaRPr lang="en-US" dirty="0"/>
          </a:p>
        </p:txBody>
      </p:sp>
    </p:spTree>
    <p:extLst>
      <p:ext uri="{BB962C8B-B14F-4D97-AF65-F5344CB8AC3E}">
        <p14:creationId xmlns:p14="http://schemas.microsoft.com/office/powerpoint/2010/main" val="3806242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Committee Transitions</a:t>
            </a:r>
            <a:endParaRPr lang="en-US" dirty="0"/>
          </a:p>
        </p:txBody>
      </p:sp>
      <p:sp>
        <p:nvSpPr>
          <p:cNvPr id="3" name="Content Placeholder 2"/>
          <p:cNvSpPr>
            <a:spLocks noGrp="1"/>
          </p:cNvSpPr>
          <p:nvPr>
            <p:ph idx="1"/>
          </p:nvPr>
        </p:nvSpPr>
        <p:spPr/>
        <p:txBody>
          <a:bodyPr/>
          <a:lstStyle/>
          <a:p>
            <a:pPr marL="0" indent="0">
              <a:buNone/>
            </a:pPr>
            <a:r>
              <a:rPr lang="en-US" b="1" dirty="0" smtClean="0"/>
              <a:t>Committee on Education and the Workforce</a:t>
            </a:r>
            <a:r>
              <a:rPr lang="en-US" dirty="0" smtClean="0"/>
              <a:t>:</a:t>
            </a:r>
          </a:p>
          <a:p>
            <a:pPr marL="0" indent="0">
              <a:buNone/>
            </a:pPr>
            <a:r>
              <a:rPr lang="en-US" dirty="0" smtClean="0"/>
              <a:t>Membership of the committee is expected to shift, due to basic ratios as well as retirements and losses. </a:t>
            </a:r>
          </a:p>
          <a:p>
            <a:pPr marL="0" indent="0">
              <a:buNone/>
            </a:pPr>
            <a:r>
              <a:rPr lang="en-US" dirty="0" smtClean="0"/>
              <a:t>Expect a name change: Education and Labor will be the new committee name. </a:t>
            </a:r>
          </a:p>
          <a:p>
            <a:pPr marL="0" indent="0">
              <a:buNone/>
            </a:pPr>
            <a:endParaRPr lang="en-US" dirty="0" smtClean="0"/>
          </a:p>
          <a:p>
            <a:pPr marL="0" indent="0">
              <a:buNone/>
            </a:pPr>
            <a:r>
              <a:rPr lang="en-US" dirty="0" smtClean="0"/>
              <a:t>Ranking Member Bobby Scott will take over as Chairman</a:t>
            </a:r>
          </a:p>
          <a:p>
            <a:r>
              <a:rPr lang="en-US" dirty="0" smtClean="0"/>
              <a:t>Expect to see both oversight and investigation of the </a:t>
            </a:r>
            <a:br>
              <a:rPr lang="en-US" dirty="0" smtClean="0"/>
            </a:br>
            <a:r>
              <a:rPr lang="en-US" dirty="0" smtClean="0"/>
              <a:t>	U.S. Department of Education and its leadership </a:t>
            </a:r>
          </a:p>
          <a:p>
            <a:r>
              <a:rPr lang="en-US" dirty="0" smtClean="0"/>
              <a:t>Rep. Scott has spoken of crafting a bipartisan 	reauthorization of the Higher Education Act</a:t>
            </a:r>
            <a:endParaRPr lang="en-US" dirty="0"/>
          </a:p>
        </p:txBody>
      </p:sp>
    </p:spTree>
    <p:extLst>
      <p:ext uri="{BB962C8B-B14F-4D97-AF65-F5344CB8AC3E}">
        <p14:creationId xmlns:p14="http://schemas.microsoft.com/office/powerpoint/2010/main" val="2235562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 Committee </a:t>
            </a:r>
            <a:r>
              <a:rPr lang="en-US" dirty="0" smtClean="0"/>
              <a:t>Transitions, cont’d</a:t>
            </a:r>
            <a:endParaRPr lang="en-US" dirty="0"/>
          </a:p>
        </p:txBody>
      </p:sp>
      <p:sp>
        <p:nvSpPr>
          <p:cNvPr id="3" name="Content Placeholder 2"/>
          <p:cNvSpPr>
            <a:spLocks noGrp="1"/>
          </p:cNvSpPr>
          <p:nvPr>
            <p:ph idx="1"/>
          </p:nvPr>
        </p:nvSpPr>
        <p:spPr>
          <a:xfrm>
            <a:off x="315428" y="881270"/>
            <a:ext cx="8553449" cy="5113538"/>
          </a:xfrm>
        </p:spPr>
        <p:txBody>
          <a:bodyPr>
            <a:normAutofit lnSpcReduction="10000"/>
          </a:bodyPr>
          <a:lstStyle/>
          <a:p>
            <a:pPr marL="0" indent="0" algn="ctr">
              <a:buNone/>
            </a:pPr>
            <a:r>
              <a:rPr lang="en-US" b="1" dirty="0" smtClean="0"/>
              <a:t>Committee on Appropriations</a:t>
            </a:r>
          </a:p>
          <a:p>
            <a:pPr marL="0" indent="0">
              <a:buNone/>
            </a:pPr>
            <a:r>
              <a:rPr lang="en-US" dirty="0" smtClean="0"/>
              <a:t>Membership will shift due to basic ratios as well as retirements and losses. </a:t>
            </a:r>
          </a:p>
          <a:p>
            <a:pPr marL="0" indent="0">
              <a:buNone/>
            </a:pPr>
            <a:r>
              <a:rPr lang="en-US" dirty="0" smtClean="0"/>
              <a:t>Ranking Member Nita Lowey (NY) will take over as Chairwoman</a:t>
            </a:r>
          </a:p>
          <a:p>
            <a:pPr marL="0" indent="0">
              <a:buNone/>
            </a:pPr>
            <a:r>
              <a:rPr lang="en-US" i="1" u="sng" dirty="0" smtClean="0"/>
              <a:t>First woman to chair the Appropriations committee</a:t>
            </a:r>
          </a:p>
          <a:p>
            <a:pPr marL="0" indent="0" algn="ctr">
              <a:buNone/>
            </a:pPr>
            <a:r>
              <a:rPr lang="en-US" dirty="0" smtClean="0"/>
              <a:t>The Labor, Health &amp; Human Services, Education, and Related Agencies Subcommittee:</a:t>
            </a:r>
          </a:p>
          <a:p>
            <a:pPr marL="0" indent="0">
              <a:buNone/>
            </a:pPr>
            <a:r>
              <a:rPr lang="en-US" dirty="0" smtClean="0"/>
              <a:t>Expected Chair: Rep. Rosa DeLauro (CT) </a:t>
            </a:r>
            <a:endParaRPr lang="en-US" dirty="0"/>
          </a:p>
          <a:p>
            <a:pPr marL="0" indent="0">
              <a:buNone/>
            </a:pPr>
            <a:r>
              <a:rPr lang="en-US" dirty="0" smtClean="0"/>
              <a:t>Her Republican counterpart has yet to be named, and will depend on who the Republicans select to be Ranking Member of the full committee- current Labor-H </a:t>
            </a:r>
            <a:r>
              <a:rPr lang="en-US" smtClean="0"/>
              <a:t>chairman Cole is </a:t>
            </a:r>
            <a:r>
              <a:rPr lang="en-US" dirty="0" smtClean="0"/>
              <a:t>vying for the position.</a:t>
            </a:r>
            <a:endParaRPr lang="en-US" dirty="0"/>
          </a:p>
        </p:txBody>
      </p:sp>
    </p:spTree>
    <p:extLst>
      <p:ext uri="{BB962C8B-B14F-4D97-AF65-F5344CB8AC3E}">
        <p14:creationId xmlns:p14="http://schemas.microsoft.com/office/powerpoint/2010/main" val="3907213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AAC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5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8953</TotalTime>
  <Words>1387</Words>
  <Application>Microsoft Office PowerPoint</Application>
  <PresentationFormat>On-screen Show (4:3)</PresentationFormat>
  <Paragraphs>232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HelveticaNeueLT Std</vt:lpstr>
      <vt:lpstr>Times New Roman</vt:lpstr>
      <vt:lpstr>AACTE Theme</vt:lpstr>
      <vt:lpstr>November 2018 Federal Update </vt:lpstr>
      <vt:lpstr>Deborah Koolbeck Senior Director, Government Relations, AACTE </vt:lpstr>
      <vt:lpstr>Questions will be taken at the end of the presentation.</vt:lpstr>
      <vt:lpstr>Midterm Results  </vt:lpstr>
      <vt:lpstr>The 116th Congress </vt:lpstr>
      <vt:lpstr>The U.S. House of Representatives </vt:lpstr>
      <vt:lpstr>Leadership of the House </vt:lpstr>
      <vt:lpstr>House Committee Transitions</vt:lpstr>
      <vt:lpstr>House Committee Transitions, cont’d</vt:lpstr>
      <vt:lpstr>The U.S. Senate </vt:lpstr>
      <vt:lpstr>Senate Leadership </vt:lpstr>
      <vt:lpstr>Senate Committees</vt:lpstr>
      <vt:lpstr>The Governors </vt:lpstr>
      <vt:lpstr>Governors </vt:lpstr>
      <vt:lpstr>State Legislatures</vt:lpstr>
      <vt:lpstr>State Legislatures: Election Landscape</vt:lpstr>
      <vt:lpstr>State Legislatures: Election Results</vt:lpstr>
      <vt:lpstr>Why Does This Matter? </vt:lpstr>
      <vt:lpstr>Appropriations</vt:lpstr>
      <vt:lpstr>Not Since 1996!</vt:lpstr>
      <vt:lpstr>The Results </vt:lpstr>
      <vt:lpstr>Continuing Resolution </vt:lpstr>
      <vt:lpstr>What’s Affecting the CR? </vt:lpstr>
      <vt:lpstr>Looking Ahead: FY20 </vt:lpstr>
      <vt:lpstr>Key to Note </vt:lpstr>
      <vt:lpstr>U.S. Department of Education Action </vt:lpstr>
      <vt:lpstr>Negotiated Rulemaking </vt:lpstr>
      <vt:lpstr>What is Negotiated Rulemaking? </vt:lpstr>
      <vt:lpstr>What is Negotiated Rulemaking? Continued </vt:lpstr>
      <vt:lpstr>Do Not Forget:  Your VOICE Can Make a Difference!</vt:lpstr>
      <vt:lpstr>IMPORTANT BACKGROUND WORK FOR YOUR ADVOCACY</vt:lpstr>
      <vt:lpstr>Please Sign Up for the AACTE Action Alerts </vt:lpstr>
      <vt:lpstr>Your Actions and Engagement </vt:lpstr>
      <vt:lpstr>November 2018 Key Advocacy Actions</vt:lpstr>
      <vt:lpstr>Resources For YOU</vt:lpstr>
      <vt:lpstr>Questions? </vt:lpstr>
      <vt:lpstr>dkoolbeck@aacte.org  202.478.4506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 Gumbar</dc:creator>
  <cp:lastModifiedBy>Deborah A. Koolbeck</cp:lastModifiedBy>
  <cp:revision>691</cp:revision>
  <dcterms:created xsi:type="dcterms:W3CDTF">2012-09-11T15:36:55Z</dcterms:created>
  <dcterms:modified xsi:type="dcterms:W3CDTF">2018-11-28T17:17:41Z</dcterms:modified>
</cp:coreProperties>
</file>